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406" r:id="rId2"/>
    <p:sldId id="846" r:id="rId3"/>
    <p:sldId id="457" r:id="rId4"/>
    <p:sldId id="458" r:id="rId5"/>
    <p:sldId id="847" r:id="rId6"/>
    <p:sldId id="408" r:id="rId7"/>
    <p:sldId id="848" r:id="rId8"/>
    <p:sldId id="407" r:id="rId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임 다솜" initials="임다" lastIdx="1" clrIdx="0">
    <p:extLst>
      <p:ext uri="{19B8F6BF-5375-455C-9EA6-DF929625EA0E}">
        <p15:presenceInfo xmlns:p15="http://schemas.microsoft.com/office/powerpoint/2012/main" userId="9c126e95d91f477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72BB03"/>
    <a:srgbClr val="F75E09"/>
    <a:srgbClr val="14F84A"/>
    <a:srgbClr val="FF00FF"/>
    <a:srgbClr val="FF5050"/>
    <a:srgbClr val="CCCC00"/>
    <a:srgbClr val="FFFF00"/>
    <a:srgbClr val="33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1" autoAdjust="0"/>
    <p:restoredTop sz="94660"/>
  </p:normalViewPr>
  <p:slideViewPr>
    <p:cSldViewPr>
      <p:cViewPr varScale="1">
        <p:scale>
          <a:sx n="110" d="100"/>
          <a:sy n="110" d="100"/>
        </p:scale>
        <p:origin x="162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327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="" xmlns:a16="http://schemas.microsoft.com/office/drawing/2014/main" id="{C07FD7E6-1DCB-43B4-BC6A-C1E186AC54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B0B973EE-D319-44E0-B5EF-C8C91CD3A7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A0929-6272-4DAC-A92A-CF5E3F41D6C4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F77C756F-ECBF-4638-A8E7-30A0A27489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43908907-EC6F-406F-BA85-C459F7A53F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2A9AA-EBF2-41E6-80B8-300932945C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0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5DC26E4E-3731-43FA-9C15-96EB03D1831D}" type="datetimeFigureOut">
              <a:rPr lang="ko-KR" altLang="en-US" smtClean="0"/>
              <a:pPr/>
              <a:t>2022-11-04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288" y="4714953"/>
            <a:ext cx="5439101" cy="44673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309"/>
            <a:ext cx="2946247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826" y="9428309"/>
            <a:ext cx="2946246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BA5C12A7-C255-4A81-A489-B03E61FD3E4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657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79444-1FCE-4E67-931A-E02B4E4695EF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362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5C12A7-C255-4A81-A489-B03E61FD3E4D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304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5C12A7-C255-4A81-A489-B03E61FD3E4D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6927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DF54F-3FF2-417D-9636-A31102770598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790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DF54F-3FF2-417D-9636-A31102770598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0973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DF54F-3FF2-417D-9636-A31102770598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7453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94D6-407F-4856-AB12-77177D8DC5A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3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E0F14-FD2D-4FA9-852A-D5CFD36DC99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48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F3E5-BD2B-4181-A1A9-9F97DD4ED97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75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E565-46B6-4024-963E-8A5374936D0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37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98FB-DF5D-44FC-8FFD-2174E9EC9B5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462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9FE1-FDCF-4154-BCD4-65034C11809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582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3128-51CE-4E2C-8B02-2B84EEAA2F6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796118" y="6531656"/>
            <a:ext cx="2133600" cy="365125"/>
          </a:xfrm>
        </p:spPr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7" descr="white"/>
          <p:cNvPicPr>
            <a:picLocks noChangeAspect="1" noChangeArrowheads="1"/>
          </p:cNvPicPr>
          <p:nvPr userDrawn="1"/>
        </p:nvPicPr>
        <p:blipFill>
          <a:blip r:embed="rId2" cstate="print">
            <a:lum bright="-40000"/>
          </a:blip>
          <a:srcRect t="20680" b="77959"/>
          <a:stretch>
            <a:fillRect/>
          </a:stretch>
        </p:blipFill>
        <p:spPr bwMode="auto">
          <a:xfrm>
            <a:off x="0" y="6740866"/>
            <a:ext cx="8280000" cy="5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 userDrawn="1"/>
        </p:nvCxnSpPr>
        <p:spPr>
          <a:xfrm>
            <a:off x="323528" y="514772"/>
            <a:ext cx="8568952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30424" y="561206"/>
            <a:ext cx="8568952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68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BDB5-AF8F-492A-9A66-A2A12A432B4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21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CC069-252D-4380-808F-BA661E2E948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29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802C-6C3F-468A-B98C-38D8D46876A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93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7E57-F200-4225-9D0C-33B4C244003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0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7" name="Picture 2" descr="C:\Users\han\Desktop\제품발표회\PPT\간지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="" xmlns:a16="http://schemas.microsoft.com/office/drawing/2014/main" id="{2E78BC49-20F0-41CD-B6DD-052CC1368244}"/>
              </a:ext>
            </a:extLst>
          </p:cNvPr>
          <p:cNvCxnSpPr/>
          <p:nvPr userDrawn="1"/>
        </p:nvCxnSpPr>
        <p:spPr>
          <a:xfrm>
            <a:off x="0" y="404664"/>
            <a:ext cx="9144000" cy="9128"/>
          </a:xfrm>
          <a:prstGeom prst="line">
            <a:avLst/>
          </a:prstGeom>
          <a:ln w="1905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024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BF258-815B-40CC-8DF6-D3AD3A3690E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2022-11-04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15938-DB3E-4AAE-9267-EADC0FC92E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20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microsoft.com/office/2007/relationships/hdphoto" Target="../media/hdphoto3.wdp"/><Relationship Id="rId5" Type="http://schemas.microsoft.com/office/2007/relationships/hdphoto" Target="../media/hdphoto2.wdp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12.jpeg"/><Relationship Id="rId5" Type="http://schemas.openxmlformats.org/officeDocument/2006/relationships/image" Target="../media/image16.png"/><Relationship Id="rId10" Type="http://schemas.openxmlformats.org/officeDocument/2006/relationships/image" Target="../media/image11.jpeg"/><Relationship Id="rId4" Type="http://schemas.openxmlformats.org/officeDocument/2006/relationships/image" Target="../media/image15.jpeg"/><Relationship Id="rId9" Type="http://schemas.openxmlformats.org/officeDocument/2006/relationships/image" Target="../media/image18.png"/><Relationship Id="rId1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순서도: 천공 테이프 21">
            <a:extLst>
              <a:ext uri="{FF2B5EF4-FFF2-40B4-BE49-F238E27FC236}">
                <a16:creationId xmlns="" xmlns:a16="http://schemas.microsoft.com/office/drawing/2014/main" id="{0CA41F9E-F40F-4891-AB07-2B42E4718F59}"/>
              </a:ext>
            </a:extLst>
          </p:cNvPr>
          <p:cNvSpPr/>
          <p:nvPr/>
        </p:nvSpPr>
        <p:spPr>
          <a:xfrm>
            <a:off x="285720" y="3212394"/>
            <a:ext cx="8572560" cy="1928826"/>
          </a:xfrm>
          <a:prstGeom prst="flowChartPunchedTape">
            <a:avLst/>
          </a:prstGeom>
          <a:gradFill>
            <a:gsLst>
              <a:gs pos="0">
                <a:schemeClr val="accent1"/>
              </a:gs>
              <a:gs pos="0">
                <a:schemeClr val="accent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4900EA62-C38B-45CC-92D3-6BCBAEE41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931" y="2203036"/>
            <a:ext cx="3235349" cy="2154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슬라이드 번호 개체 틀 1">
            <a:extLst>
              <a:ext uri="{FF2B5EF4-FFF2-40B4-BE49-F238E27FC236}">
                <a16:creationId xmlns="" xmlns:a16="http://schemas.microsoft.com/office/drawing/2014/main" id="{DAEE59B9-3E7C-4B67-AAFD-30C209A9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pic>
        <p:nvPicPr>
          <p:cNvPr id="6" name="그림 5" descr="%BD%BD%B6%F3%C0̵%E56.png">
            <a:extLst>
              <a:ext uri="{FF2B5EF4-FFF2-40B4-BE49-F238E27FC236}">
                <a16:creationId xmlns="" xmlns:a16="http://schemas.microsoft.com/office/drawing/2014/main" id="{0E06AA7F-E7FC-482C-8886-D7B50C83A80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42920"/>
          <a:stretch>
            <a:fillRect/>
          </a:stretch>
        </p:blipFill>
        <p:spPr>
          <a:xfrm>
            <a:off x="142812" y="4890796"/>
            <a:ext cx="8858312" cy="14671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모서리가 둥근 직사각형 33">
            <a:extLst>
              <a:ext uri="{FF2B5EF4-FFF2-40B4-BE49-F238E27FC236}">
                <a16:creationId xmlns="" xmlns:a16="http://schemas.microsoft.com/office/drawing/2014/main" id="{6986BD4E-183D-4F3E-B58F-F467B5BDD54C}"/>
              </a:ext>
            </a:extLst>
          </p:cNvPr>
          <p:cNvSpPr/>
          <p:nvPr/>
        </p:nvSpPr>
        <p:spPr>
          <a:xfrm>
            <a:off x="142812" y="571480"/>
            <a:ext cx="8858312" cy="5786478"/>
          </a:xfrm>
          <a:prstGeom prst="roundRect">
            <a:avLst>
              <a:gd name="adj" fmla="val 2893"/>
            </a:avLst>
          </a:prstGeom>
          <a:noFill/>
          <a:ln w="57150" cmpd="thickThin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5CD0DA4-75BA-43F3-A0FB-0099DD296A9E}"/>
              </a:ext>
            </a:extLst>
          </p:cNvPr>
          <p:cNvSpPr txBox="1"/>
          <p:nvPr/>
        </p:nvSpPr>
        <p:spPr>
          <a:xfrm>
            <a:off x="357126" y="5676615"/>
            <a:ext cx="421487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㈜가나이엔지는 첨단 기술의 감시시스템으로 쾌적하고 친환경적인  </a:t>
            </a:r>
            <a:endParaRPr lang="en-US" altLang="ko-KR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  <a:p>
            <a:pPr algn="ctr">
              <a:spcBef>
                <a:spcPts val="600"/>
              </a:spcBef>
            </a:pPr>
            <a:r>
              <a:rPr lang="ko-KR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행복하고 안전한 환경을 최우선으로 생각합니다</a:t>
            </a:r>
            <a:r>
              <a:rPr lang="en-US" altLang="ko-K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. </a:t>
            </a:r>
            <a:endParaRPr lang="ko-KR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체" pitchFamily="49" charset="-127"/>
              <a:ea typeface="돋움체" pitchFamily="49" charset="-127"/>
            </a:endParaRPr>
          </a:p>
        </p:txBody>
      </p:sp>
      <p:grpSp>
        <p:nvGrpSpPr>
          <p:cNvPr id="14" name="그룹 35">
            <a:extLst>
              <a:ext uri="{FF2B5EF4-FFF2-40B4-BE49-F238E27FC236}">
                <a16:creationId xmlns="" xmlns:a16="http://schemas.microsoft.com/office/drawing/2014/main" id="{D4022FC8-F803-4BA1-9CBF-A60101A2D296}"/>
              </a:ext>
            </a:extLst>
          </p:cNvPr>
          <p:cNvGrpSpPr/>
          <p:nvPr/>
        </p:nvGrpSpPr>
        <p:grpSpPr>
          <a:xfrm>
            <a:off x="785786" y="214290"/>
            <a:ext cx="428628" cy="857256"/>
            <a:chOff x="642910" y="142852"/>
            <a:chExt cx="428628" cy="857256"/>
          </a:xfrm>
        </p:grpSpPr>
        <p:sp>
          <p:nvSpPr>
            <p:cNvPr id="15" name="직사각형 14">
              <a:extLst>
                <a:ext uri="{FF2B5EF4-FFF2-40B4-BE49-F238E27FC236}">
                  <a16:creationId xmlns="" xmlns:a16="http://schemas.microsoft.com/office/drawing/2014/main" id="{8FC75920-C7A5-4B92-B166-9FC8C0B4A8F5}"/>
                </a:ext>
              </a:extLst>
            </p:cNvPr>
            <p:cNvSpPr/>
            <p:nvPr/>
          </p:nvSpPr>
          <p:spPr>
            <a:xfrm>
              <a:off x="642910" y="142852"/>
              <a:ext cx="428628" cy="8572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59C1CA5A-353A-4816-B736-0F7589B00C6C}"/>
                </a:ext>
              </a:extLst>
            </p:cNvPr>
            <p:cNvSpPr/>
            <p:nvPr/>
          </p:nvSpPr>
          <p:spPr>
            <a:xfrm>
              <a:off x="829330" y="246948"/>
              <a:ext cx="142876" cy="571504"/>
            </a:xfrm>
            <a:prstGeom prst="rect">
              <a:avLst/>
            </a:pr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AF9A2C70-869A-4D4F-ABD8-2A175F16D4FE}"/>
              </a:ext>
            </a:extLst>
          </p:cNvPr>
          <p:cNvSpPr txBox="1"/>
          <p:nvPr/>
        </p:nvSpPr>
        <p:spPr>
          <a:xfrm>
            <a:off x="1170838" y="428604"/>
            <a:ext cx="318681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안상수2006가는" pitchFamily="18" charset="-127"/>
                <a:ea typeface="안상수2006가는" pitchFamily="18" charset="-127"/>
              </a:rPr>
              <a:t>유 무선 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안상수2006가는" pitchFamily="18" charset="-127"/>
                <a:ea typeface="안상수2006가는" pitchFamily="18" charset="-127"/>
              </a:rPr>
              <a:t>CCTV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안상수2006가는" pitchFamily="18" charset="-127"/>
                <a:ea typeface="안상수2006가는" pitchFamily="18" charset="-127"/>
              </a:rPr>
              <a:t>시스템 전문 업</a:t>
            </a:r>
            <a:r>
              <a:rPr lang="ko-KR" altLang="en-US" sz="2400" b="1" dirty="0">
                <a:latin typeface="안상수2006가는" pitchFamily="18" charset="-127"/>
                <a:ea typeface="안상수2006가는" pitchFamily="18" charset="-127"/>
              </a:rPr>
              <a:t>체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="" xmlns:a16="http://schemas.microsoft.com/office/drawing/2014/main" id="{23DBCD90-BDB4-4F2F-9319-0FB851CEFA3E}"/>
              </a:ext>
            </a:extLst>
          </p:cNvPr>
          <p:cNvSpPr/>
          <p:nvPr/>
        </p:nvSpPr>
        <p:spPr>
          <a:xfrm>
            <a:off x="-367241" y="1548141"/>
            <a:ext cx="5039732" cy="892552"/>
          </a:xfrm>
          <a:prstGeom prst="rect">
            <a:avLst/>
          </a:prstGeom>
          <a:noFill/>
        </p:spPr>
        <p:txBody>
          <a:bodyPr wrap="square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EB500"/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lang="ko-KR" altLang="en-US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건설현장 작업자 </a:t>
            </a:r>
            <a:endParaRPr lang="en-US" altLang="ko-KR" sz="2600" b="1" spc="-15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EB500"/>
                </a:solidFill>
                <a:latin typeface="HY동녘B" pitchFamily="18" charset="-127"/>
                <a:ea typeface="HY동녘B" pitchFamily="18" charset="-127"/>
              </a:rPr>
              <a:t> 산업 안전시스템 </a:t>
            </a:r>
            <a:r>
              <a:rPr lang="ko-KR" altLang="en-US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HY동녘B" pitchFamily="18" charset="-127"/>
                <a:ea typeface="HY동녘B" pitchFamily="18" charset="-127"/>
              </a:rPr>
              <a:t>제안</a:t>
            </a:r>
            <a:r>
              <a:rPr lang="en-US" altLang="ko-KR" sz="2600" b="1" spc="-15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HY동녘B" pitchFamily="18" charset="-127"/>
                <a:ea typeface="HY동녘B" pitchFamily="18" charset="-127"/>
              </a:rPr>
              <a:t> </a:t>
            </a:r>
          </a:p>
        </p:txBody>
      </p:sp>
      <p:pic>
        <p:nvPicPr>
          <p:cNvPr id="32" name="그림 31" descr="전.JPG">
            <a:extLst>
              <a:ext uri="{FF2B5EF4-FFF2-40B4-BE49-F238E27FC236}">
                <a16:creationId xmlns="" xmlns:a16="http://schemas.microsoft.com/office/drawing/2014/main" id="{2C75495B-5CEB-4274-BA51-7E5512F9E7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154493">
            <a:off x="5873644" y="3028951"/>
            <a:ext cx="204624" cy="298337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="" xmlns:a16="http://schemas.microsoft.com/office/drawing/2014/main" id="{E83ED040-DBC3-4E1B-B623-33418F4F45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0991" y1="79920" x2="94820" y2="75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39094" y="2529907"/>
            <a:ext cx="909170" cy="103125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F5635346-09E5-4644-B65F-95B9BF2D81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61" y="3741472"/>
            <a:ext cx="2772721" cy="1844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그림 19">
            <a:extLst>
              <a:ext uri="{FF2B5EF4-FFF2-40B4-BE49-F238E27FC236}">
                <a16:creationId xmlns="" xmlns:a16="http://schemas.microsoft.com/office/drawing/2014/main" id="{DB451778-F453-4E82-8ADB-2D7F033969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0991" y1="79920" x2="94820" y2="75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080" y="3787155"/>
            <a:ext cx="893326" cy="1013282"/>
          </a:xfrm>
          <a:prstGeom prst="rect">
            <a:avLst/>
          </a:prstGeom>
        </p:spPr>
      </p:pic>
      <p:pic>
        <p:nvPicPr>
          <p:cNvPr id="37" name="그림 36" descr="전.JPG">
            <a:extLst>
              <a:ext uri="{FF2B5EF4-FFF2-40B4-BE49-F238E27FC236}">
                <a16:creationId xmlns="" xmlns:a16="http://schemas.microsoft.com/office/drawing/2014/main" id="{4794F4C0-7A54-4DE1-BBA5-9D333B2851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4501276">
            <a:off x="3296509" y="3906982"/>
            <a:ext cx="204624" cy="298337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="" xmlns:a16="http://schemas.microsoft.com/office/drawing/2014/main" id="{5AC9BBB6-7546-44D8-B704-C61835B4E90F}"/>
              </a:ext>
            </a:extLst>
          </p:cNvPr>
          <p:cNvCxnSpPr>
            <a:cxnSpLocks/>
            <a:stCxn id="37" idx="0"/>
            <a:endCxn id="32" idx="0"/>
          </p:cNvCxnSpPr>
          <p:nvPr/>
        </p:nvCxnSpPr>
        <p:spPr>
          <a:xfrm flipV="1">
            <a:off x="3542921" y="3222789"/>
            <a:ext cx="2290712" cy="794807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069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>
            <a:extLst>
              <a:ext uri="{FF2B5EF4-FFF2-40B4-BE49-F238E27FC236}">
                <a16:creationId xmlns="" xmlns:a16="http://schemas.microsoft.com/office/drawing/2014/main" id="{C26D26C6-0E2E-4B21-8436-1C0E7D9F7A52}"/>
              </a:ext>
            </a:extLst>
          </p:cNvPr>
          <p:cNvSpPr txBox="1">
            <a:spLocks/>
          </p:cNvSpPr>
          <p:nvPr/>
        </p:nvSpPr>
        <p:spPr>
          <a:xfrm>
            <a:off x="205258" y="-8334"/>
            <a:ext cx="6432928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200" b="1" kern="1200">
                <a:solidFill>
                  <a:srgbClr val="2C3C4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kern="0" dirty="0">
                <a:solidFill>
                  <a:schemeClr val="tx2"/>
                </a:solidFill>
                <a:latin typeface="+mn-ea"/>
              </a:rPr>
              <a:t>건설현장 작업자</a:t>
            </a:r>
            <a:r>
              <a:rPr lang="en-US" altLang="ko-KR" sz="2000" kern="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000" kern="0" dirty="0">
                <a:solidFill>
                  <a:schemeClr val="tx2"/>
                </a:solidFill>
                <a:latin typeface="+mn-ea"/>
              </a:rPr>
              <a:t>산업 안전시스템</a:t>
            </a:r>
            <a:r>
              <a:rPr lang="en-US" altLang="ko-KR" sz="2000" kern="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000" kern="0" dirty="0">
                <a:solidFill>
                  <a:schemeClr val="tx2"/>
                </a:solidFill>
                <a:latin typeface="+mn-ea"/>
              </a:rPr>
              <a:t>설계</a:t>
            </a:r>
            <a:endParaRPr lang="en-US" altLang="ko-KR" sz="2000" b="0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="" xmlns:a16="http://schemas.microsoft.com/office/drawing/2014/main" id="{CF114D4C-68B2-4FF5-9D5D-88B08EE48139}"/>
              </a:ext>
            </a:extLst>
          </p:cNvPr>
          <p:cNvGrpSpPr/>
          <p:nvPr/>
        </p:nvGrpSpPr>
        <p:grpSpPr>
          <a:xfrm>
            <a:off x="425843" y="601476"/>
            <a:ext cx="923165" cy="342034"/>
            <a:chOff x="7647530" y="2133931"/>
            <a:chExt cx="1117026" cy="413861"/>
          </a:xfrm>
        </p:grpSpPr>
        <p:sp>
          <p:nvSpPr>
            <p:cNvPr id="37" name="제목 2">
              <a:extLst>
                <a:ext uri="{FF2B5EF4-FFF2-40B4-BE49-F238E27FC236}">
                  <a16:creationId xmlns="" xmlns:a16="http://schemas.microsoft.com/office/drawing/2014/main" id="{4B6B1C08-317D-4BCD-95EE-D454F612C940}"/>
                </a:ext>
              </a:extLst>
            </p:cNvPr>
            <p:cNvSpPr txBox="1">
              <a:spLocks/>
            </p:cNvSpPr>
            <p:nvPr/>
          </p:nvSpPr>
          <p:spPr>
            <a:xfrm>
              <a:off x="8268011" y="2183385"/>
              <a:ext cx="496545" cy="29792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lang="ko-KR" altLang="en-US" sz="1800" b="0" kern="1200" spc="-150" baseline="0" noProof="0" dirty="0" smtClean="0">
                  <a:solidFill>
                    <a:srgbClr val="4D4D4D"/>
                  </a:solidFill>
                  <a:latin typeface="다음_SemiBold" pitchFamily="2" charset="-127"/>
                  <a:ea typeface="다음_SemiBold" pitchFamily="2" charset="-127"/>
                  <a:cs typeface="+mj-cs"/>
                </a:defRPr>
              </a:lvl1pPr>
              <a:lvl2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Century Gothic" pitchFamily="34" charset="0"/>
                  <a:ea typeface="돋움" pitchFamily="50" charset="-127"/>
                </a:defRPr>
              </a:lvl2pPr>
              <a:lvl3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Century Gothic" pitchFamily="34" charset="0"/>
                  <a:ea typeface="돋움" pitchFamily="50" charset="-127"/>
                </a:defRPr>
              </a:lvl3pPr>
              <a:lvl4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Century Gothic" pitchFamily="34" charset="0"/>
                  <a:ea typeface="돋움" pitchFamily="50" charset="-127"/>
                </a:defRPr>
              </a:lvl4pPr>
              <a:lvl5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Century Gothic" pitchFamily="34" charset="0"/>
                  <a:ea typeface="돋움" pitchFamily="50" charset="-127"/>
                </a:defRPr>
              </a:lvl5pPr>
              <a:lvl6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Century Gothic" pitchFamily="34" charset="0"/>
                  <a:ea typeface="돋움" pitchFamily="50" charset="-127"/>
                </a:defRPr>
              </a:lvl6pPr>
              <a:lvl7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Century Gothic" pitchFamily="34" charset="0"/>
                  <a:ea typeface="돋움" pitchFamily="50" charset="-127"/>
                </a:defRPr>
              </a:lvl7pPr>
              <a:lvl8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Century Gothic" pitchFamily="34" charset="0"/>
                  <a:ea typeface="돋움" pitchFamily="50" charset="-127"/>
                </a:defRPr>
              </a:lvl8pPr>
              <a:lvl9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tx2"/>
                  </a:solidFill>
                  <a:latin typeface="Century Gothic" pitchFamily="34" charset="0"/>
                  <a:ea typeface="돋움" pitchFamily="50" charset="-127"/>
                </a:defRPr>
              </a:lvl9pPr>
            </a:lstStyle>
            <a:p>
              <a:pPr lvl="0">
                <a:defRPr/>
              </a:pPr>
              <a:r>
                <a:rPr lang="ko-KR" altLang="en-US" sz="1600" b="1" spc="0" dirty="0">
                  <a:ln w="635">
                    <a:solidFill>
                      <a:schemeClr val="bg1">
                        <a:lumMod val="75000"/>
                        <a:alpha val="2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개요</a:t>
              </a:r>
              <a:endParaRPr lang="en-US" altLang="ko-KR" sz="1600" b="1" spc="0" dirty="0">
                <a:ln w="635">
                  <a:solidFill>
                    <a:schemeClr val="bg1">
                      <a:lumMod val="7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="" xmlns:a16="http://schemas.microsoft.com/office/drawing/2014/main" id="{D8D412DE-554F-4564-A252-0EC177458005}"/>
                </a:ext>
              </a:extLst>
            </p:cNvPr>
            <p:cNvGrpSpPr/>
            <p:nvPr/>
          </p:nvGrpSpPr>
          <p:grpSpPr>
            <a:xfrm>
              <a:off x="7647530" y="2133931"/>
              <a:ext cx="436563" cy="413861"/>
              <a:chOff x="7546225" y="2037894"/>
              <a:chExt cx="639172" cy="605934"/>
            </a:xfrm>
          </p:grpSpPr>
          <p:sp>
            <p:nvSpPr>
              <p:cNvPr id="39" name="모서리가 둥근 직사각형 11">
                <a:extLst>
                  <a:ext uri="{FF2B5EF4-FFF2-40B4-BE49-F238E27FC236}">
                    <a16:creationId xmlns="" xmlns:a16="http://schemas.microsoft.com/office/drawing/2014/main" id="{C03224F5-888B-40BA-B6E5-0FB2574A70A0}"/>
                  </a:ext>
                </a:extLst>
              </p:cNvPr>
              <p:cNvSpPr/>
              <p:nvPr/>
            </p:nvSpPr>
            <p:spPr bwMode="auto">
              <a:xfrm>
                <a:off x="7546225" y="2037894"/>
                <a:ext cx="314473" cy="288905"/>
              </a:xfrm>
              <a:prstGeom prst="roundRect">
                <a:avLst>
                  <a:gd name="adj" fmla="val 8476"/>
                </a:avLst>
              </a:pr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2000" b="1" dirty="0">
                  <a:solidFill>
                    <a:prstClr val="white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  <p:sp>
            <p:nvSpPr>
              <p:cNvPr id="40" name="모서리가 둥근 직사각형 12">
                <a:extLst>
                  <a:ext uri="{FF2B5EF4-FFF2-40B4-BE49-F238E27FC236}">
                    <a16:creationId xmlns="" xmlns:a16="http://schemas.microsoft.com/office/drawing/2014/main" id="{1D29CCCB-8A37-4A90-8622-BC1ABF4E9D4E}"/>
                  </a:ext>
                </a:extLst>
              </p:cNvPr>
              <p:cNvSpPr/>
              <p:nvPr/>
            </p:nvSpPr>
            <p:spPr bwMode="auto">
              <a:xfrm>
                <a:off x="7668946" y="2173398"/>
                <a:ext cx="516451" cy="470430"/>
              </a:xfrm>
              <a:prstGeom prst="roundRect">
                <a:avLst>
                  <a:gd name="adj" fmla="val 8476"/>
                </a:avLst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2000" b="1" dirty="0">
                  <a:solidFill>
                    <a:prstClr val="white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FBEDF78-3D9B-4891-99EB-C74D5971FCAC}"/>
              </a:ext>
            </a:extLst>
          </p:cNvPr>
          <p:cNvSpPr txBox="1"/>
          <p:nvPr/>
        </p:nvSpPr>
        <p:spPr>
          <a:xfrm>
            <a:off x="935038" y="2054225"/>
            <a:ext cx="7608173" cy="27741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  <a:defRPr/>
            </a:pPr>
            <a:r>
              <a:rPr lang="ko-KR" altLang="en-US" b="1" dirty="0">
                <a:solidFill>
                  <a:srgbClr val="C00000"/>
                </a:solidFill>
                <a:latin typeface="+mn-ea"/>
                <a:ea typeface="+mn-ea"/>
              </a:rPr>
              <a:t>중대재해 처벌법 선제적 대응방안</a:t>
            </a:r>
            <a:endParaRPr lang="en-US" altLang="ko-KR" b="1" dirty="0">
              <a:solidFill>
                <a:srgbClr val="C00000"/>
              </a:solidFill>
              <a:latin typeface="+mn-ea"/>
              <a:ea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  <a:defRPr/>
            </a:pPr>
            <a:r>
              <a:rPr lang="ko-KR" altLang="en-US" b="1" dirty="0">
                <a:latin typeface="+mn-ea"/>
                <a:ea typeface="+mn-ea"/>
              </a:rPr>
              <a:t>신축 건설현장 작업자 안전 확인가능</a:t>
            </a:r>
            <a:r>
              <a:rPr lang="en-US" altLang="ko-KR" b="1" dirty="0">
                <a:latin typeface="+mn-ea"/>
                <a:ea typeface="+mn-ea"/>
              </a:rPr>
              <a:t>(</a:t>
            </a:r>
            <a:r>
              <a:rPr lang="ko-KR" altLang="en-US" b="1" dirty="0">
                <a:latin typeface="+mn-ea"/>
                <a:ea typeface="+mn-ea"/>
              </a:rPr>
              <a:t>낙상</a:t>
            </a:r>
            <a:r>
              <a:rPr lang="en-US" altLang="ko-KR" b="1" dirty="0">
                <a:latin typeface="+mn-ea"/>
              </a:rPr>
              <a:t> </a:t>
            </a:r>
            <a:r>
              <a:rPr lang="ko-KR" altLang="en-US" b="1" dirty="0">
                <a:latin typeface="+mn-ea"/>
              </a:rPr>
              <a:t>및</a:t>
            </a:r>
            <a:r>
              <a:rPr lang="en-US" altLang="ko-KR" b="1" dirty="0">
                <a:latin typeface="+mn-ea"/>
                <a:ea typeface="+mn-ea"/>
              </a:rPr>
              <a:t> </a:t>
            </a:r>
            <a:r>
              <a:rPr lang="ko-KR" altLang="en-US" b="1" dirty="0">
                <a:latin typeface="+mn-ea"/>
                <a:ea typeface="+mn-ea"/>
              </a:rPr>
              <a:t>움직임 여부 </a:t>
            </a:r>
            <a:r>
              <a:rPr lang="ko-KR" altLang="en-US" b="1" dirty="0">
                <a:latin typeface="+mn-ea"/>
              </a:rPr>
              <a:t>감지 확인</a:t>
            </a:r>
            <a:r>
              <a:rPr lang="en-US" altLang="ko-KR" b="1" dirty="0">
                <a:latin typeface="+mn-ea"/>
              </a:rPr>
              <a:t>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  <a:defRPr/>
            </a:pPr>
            <a:r>
              <a:rPr lang="ko-KR" altLang="en-US" b="1" dirty="0">
                <a:latin typeface="+mn-ea"/>
                <a:ea typeface="+mn-ea"/>
              </a:rPr>
              <a:t>위급 시 작업자 무선 안전 송신기</a:t>
            </a:r>
            <a:r>
              <a:rPr lang="en-US" altLang="ko-KR" b="1" dirty="0">
                <a:latin typeface="+mn-ea"/>
                <a:ea typeface="+mn-ea"/>
              </a:rPr>
              <a:t>(Safe-T) </a:t>
            </a:r>
            <a:r>
              <a:rPr lang="ko-KR" altLang="en-US" b="1" dirty="0">
                <a:latin typeface="+mn-ea"/>
                <a:ea typeface="+mn-ea"/>
              </a:rPr>
              <a:t>비상버튼</a:t>
            </a:r>
            <a:r>
              <a:rPr lang="en-US" altLang="ko-KR" b="1" dirty="0">
                <a:latin typeface="+mn-ea"/>
                <a:ea typeface="+mn-ea"/>
              </a:rPr>
              <a:t> </a:t>
            </a:r>
            <a:r>
              <a:rPr lang="ko-KR" altLang="en-US" b="1" dirty="0">
                <a:latin typeface="+mn-ea"/>
                <a:ea typeface="+mn-ea"/>
              </a:rPr>
              <a:t>호출 가능</a:t>
            </a:r>
            <a:endParaRPr lang="en-US" altLang="ko-KR" b="1" dirty="0">
              <a:latin typeface="+mn-ea"/>
              <a:ea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  <a:defRPr/>
            </a:pPr>
            <a:r>
              <a:rPr lang="ko-KR" altLang="en-US" b="1" dirty="0">
                <a:latin typeface="+mn-ea"/>
              </a:rPr>
              <a:t>신축 건설현장 작업자 인원 및 위치 확인</a:t>
            </a:r>
            <a:r>
              <a:rPr lang="ko-KR" altLang="en-US" b="1" dirty="0">
                <a:latin typeface="+mn-ea"/>
                <a:ea typeface="+mn-ea"/>
              </a:rPr>
              <a:t>가능</a:t>
            </a:r>
            <a:endParaRPr lang="en-US" altLang="ko-KR" b="1" dirty="0">
              <a:latin typeface="+mn-ea"/>
              <a:ea typeface="+mn-ea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b="1" dirty="0">
                <a:latin typeface="+mn-ea"/>
              </a:rPr>
              <a:t>CCTV </a:t>
            </a:r>
            <a:r>
              <a:rPr lang="ko-KR" altLang="en-US" b="1" dirty="0">
                <a:latin typeface="+mn-ea"/>
              </a:rPr>
              <a:t>및 </a:t>
            </a:r>
            <a:r>
              <a:rPr lang="en-US" altLang="ko-KR" b="1" dirty="0">
                <a:latin typeface="+mn-ea"/>
              </a:rPr>
              <a:t>Data </a:t>
            </a:r>
            <a:r>
              <a:rPr lang="ko-KR" altLang="en-US" b="1" dirty="0">
                <a:latin typeface="+mn-ea"/>
              </a:rPr>
              <a:t>실시간 전송 가능</a:t>
            </a:r>
          </a:p>
        </p:txBody>
      </p:sp>
    </p:spTree>
    <p:extLst>
      <p:ext uri="{BB962C8B-B14F-4D97-AF65-F5344CB8AC3E}">
        <p14:creationId xmlns:p14="http://schemas.microsoft.com/office/powerpoint/2010/main" val="2560550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2FDBF444-1C24-4FA1-B82C-E92688B154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7"/>
          <a:stretch/>
        </p:blipFill>
        <p:spPr>
          <a:xfrm>
            <a:off x="1025860" y="1456396"/>
            <a:ext cx="7092280" cy="437679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142FF50D-FE6A-48F4-9985-753F33DB7D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278" b="54398" l="52167" r="63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35" t="15875" r="36770" b="46063"/>
          <a:stretch/>
        </p:blipFill>
        <p:spPr>
          <a:xfrm>
            <a:off x="305779" y="3746140"/>
            <a:ext cx="864097" cy="2278074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F7B66CEF-430D-4E2E-A652-F9CA8C888236}"/>
              </a:ext>
            </a:extLst>
          </p:cNvPr>
          <p:cNvSpPr/>
          <p:nvPr/>
        </p:nvSpPr>
        <p:spPr>
          <a:xfrm>
            <a:off x="399353" y="4701095"/>
            <a:ext cx="317885" cy="15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/>
          </a:p>
        </p:txBody>
      </p:sp>
      <p:sp>
        <p:nvSpPr>
          <p:cNvPr id="6" name="타원 5">
            <a:extLst>
              <a:ext uri="{FF2B5EF4-FFF2-40B4-BE49-F238E27FC236}">
                <a16:creationId xmlns="" xmlns:a16="http://schemas.microsoft.com/office/drawing/2014/main" id="{C896663D-D9DD-4E64-A5C1-6CF2214188BD}"/>
              </a:ext>
            </a:extLst>
          </p:cNvPr>
          <p:cNvSpPr/>
          <p:nvPr/>
        </p:nvSpPr>
        <p:spPr>
          <a:xfrm>
            <a:off x="324508" y="4599444"/>
            <a:ext cx="468560" cy="3557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CB7073D-EB19-43AC-8773-9EA5DEC0E80E}"/>
              </a:ext>
            </a:extLst>
          </p:cNvPr>
          <p:cNvSpPr txBox="1"/>
          <p:nvPr/>
        </p:nvSpPr>
        <p:spPr>
          <a:xfrm>
            <a:off x="52510" y="6009723"/>
            <a:ext cx="207140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 Safe-T </a:t>
            </a:r>
            <a:r>
              <a:rPr lang="ko-KR" altLang="en-US" sz="1200" dirty="0"/>
              <a:t>긴급호출 버튼 탑재</a:t>
            </a: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="" xmlns:a16="http://schemas.microsoft.com/office/drawing/2014/main" id="{7BF1F7F6-E98D-4201-928C-E76E1A02266E}"/>
              </a:ext>
            </a:extLst>
          </p:cNvPr>
          <p:cNvCxnSpPr>
            <a:cxnSpLocks/>
            <a:stCxn id="6" idx="4"/>
          </p:cNvCxnSpPr>
          <p:nvPr/>
        </p:nvCxnSpPr>
        <p:spPr>
          <a:xfrm flipH="1">
            <a:off x="305780" y="4955145"/>
            <a:ext cx="253008" cy="10545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 descr="WVT (남색).jpg">
            <a:extLst>
              <a:ext uri="{FF2B5EF4-FFF2-40B4-BE49-F238E27FC236}">
                <a16:creationId xmlns="" xmlns:a16="http://schemas.microsoft.com/office/drawing/2014/main" id="{A1E6DC76-5B4C-49A0-BCCC-108D9019A830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77988" y="3328604"/>
            <a:ext cx="250886" cy="21602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scene3d>
            <a:camera prst="orthographicFront">
              <a:rot lat="21599981" lon="21599899" rev="21599933"/>
            </a:camera>
            <a:lightRig rig="threePt" dir="t"/>
          </a:scene3d>
        </p:spPr>
      </p:pic>
      <p:pic>
        <p:nvPicPr>
          <p:cNvPr id="19" name="그림 18" descr="WVT (남색).jpg">
            <a:extLst>
              <a:ext uri="{FF2B5EF4-FFF2-40B4-BE49-F238E27FC236}">
                <a16:creationId xmlns="" xmlns:a16="http://schemas.microsoft.com/office/drawing/2014/main" id="{3747492E-14AA-40C3-BA2A-3CCD15F8D1BC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47417" y="4035222"/>
            <a:ext cx="250886" cy="21602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scene3d>
            <a:camera prst="orthographicFront">
              <a:rot lat="21599981" lon="21599899" rev="21599933"/>
            </a:camera>
            <a:lightRig rig="threePt" dir="t"/>
          </a:scene3d>
        </p:spPr>
      </p:pic>
      <p:pic>
        <p:nvPicPr>
          <p:cNvPr id="20" name="그림 19" descr="WVT (남색).jpg">
            <a:extLst>
              <a:ext uri="{FF2B5EF4-FFF2-40B4-BE49-F238E27FC236}">
                <a16:creationId xmlns="" xmlns:a16="http://schemas.microsoft.com/office/drawing/2014/main" id="{8C9DB404-B80B-4826-A684-8B2F93F3F74E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66420" y="1960452"/>
            <a:ext cx="250886" cy="21602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scene3d>
            <a:camera prst="orthographicFront">
              <a:rot lat="21599981" lon="21599899" rev="21599933"/>
            </a:camera>
            <a:lightRig rig="threePt" dir="t"/>
          </a:scene3d>
        </p:spPr>
      </p:pic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2F89732F-2C92-419E-9E07-3437EEDAF168}"/>
              </a:ext>
            </a:extLst>
          </p:cNvPr>
          <p:cNvSpPr/>
          <p:nvPr/>
        </p:nvSpPr>
        <p:spPr>
          <a:xfrm>
            <a:off x="7309617" y="4282452"/>
            <a:ext cx="1656184" cy="2278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ko-KR" altLang="en-US" dirty="0"/>
              <a:t>관제실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="" xmlns:a16="http://schemas.microsoft.com/office/drawing/2014/main" id="{618031A4-4976-40BE-BAD1-FB63C6B1CA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77" y="4430218"/>
            <a:ext cx="1325880" cy="1200912"/>
          </a:xfrm>
          <a:prstGeom prst="rect">
            <a:avLst/>
          </a:prstGeom>
        </p:spPr>
      </p:pic>
      <p:pic>
        <p:nvPicPr>
          <p:cNvPr id="24" name="그림 23" descr="WVR(주황).jpg">
            <a:extLst>
              <a:ext uri="{FF2B5EF4-FFF2-40B4-BE49-F238E27FC236}">
                <a16:creationId xmlns="" xmlns:a16="http://schemas.microsoft.com/office/drawing/2014/main" id="{25AB7315-49FF-4BA2-B7FB-0D9652E2F9F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36499" y="4110980"/>
            <a:ext cx="279878" cy="2395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5" name="그림 24" descr="WVR(주황).jpg">
            <a:extLst>
              <a:ext uri="{FF2B5EF4-FFF2-40B4-BE49-F238E27FC236}">
                <a16:creationId xmlns="" xmlns:a16="http://schemas.microsoft.com/office/drawing/2014/main" id="{E50B14E3-8CA3-47D1-90F2-EE08F6E6D6B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37799" y="4461572"/>
            <a:ext cx="279878" cy="2395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6" name="그림 25" descr="WVR(주황).jpg">
            <a:extLst>
              <a:ext uri="{FF2B5EF4-FFF2-40B4-BE49-F238E27FC236}">
                <a16:creationId xmlns="" xmlns:a16="http://schemas.microsoft.com/office/drawing/2014/main" id="{A75C70DF-2006-4815-8200-25F413B2699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99544" y="4104776"/>
            <a:ext cx="279878" cy="2395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27" name="직선 연결선 26">
            <a:extLst>
              <a:ext uri="{FF2B5EF4-FFF2-40B4-BE49-F238E27FC236}">
                <a16:creationId xmlns="" xmlns:a16="http://schemas.microsoft.com/office/drawing/2014/main" id="{A0BAA003-E5E1-416E-9BFD-BA759199175A}"/>
              </a:ext>
            </a:extLst>
          </p:cNvPr>
          <p:cNvCxnSpPr>
            <a:cxnSpLocks/>
          </p:cNvCxnSpPr>
          <p:nvPr/>
        </p:nvCxnSpPr>
        <p:spPr>
          <a:xfrm flipV="1">
            <a:off x="1051874" y="3721161"/>
            <a:ext cx="954327" cy="90495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="" xmlns:a16="http://schemas.microsoft.com/office/drawing/2014/main" id="{F9FDD12C-3FEC-4084-A507-C805EFB43E96}"/>
              </a:ext>
            </a:extLst>
          </p:cNvPr>
          <p:cNvCxnSpPr>
            <a:cxnSpLocks/>
          </p:cNvCxnSpPr>
          <p:nvPr/>
        </p:nvCxnSpPr>
        <p:spPr>
          <a:xfrm>
            <a:off x="2713928" y="3567240"/>
            <a:ext cx="4198035" cy="688894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="" xmlns:a16="http://schemas.microsoft.com/office/drawing/2014/main" id="{2097EAF4-9136-4425-9860-791FB90981B3}"/>
              </a:ext>
            </a:extLst>
          </p:cNvPr>
          <p:cNvCxnSpPr>
            <a:cxnSpLocks/>
            <a:stCxn id="54" idx="0"/>
          </p:cNvCxnSpPr>
          <p:nvPr/>
        </p:nvCxnSpPr>
        <p:spPr>
          <a:xfrm>
            <a:off x="5635253" y="4256134"/>
            <a:ext cx="1275191" cy="267352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표 38">
            <a:extLst>
              <a:ext uri="{FF2B5EF4-FFF2-40B4-BE49-F238E27FC236}">
                <a16:creationId xmlns="" xmlns:a16="http://schemas.microsoft.com/office/drawing/2014/main" id="{81406967-AAA6-4A3A-AA87-C3E69196C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423384"/>
              </p:ext>
            </p:extLst>
          </p:nvPr>
        </p:nvGraphicFramePr>
        <p:xfrm>
          <a:off x="5004048" y="606026"/>
          <a:ext cx="36394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866">
                  <a:extLst>
                    <a:ext uri="{9D8B030D-6E8A-4147-A177-3AD203B41FA5}">
                      <a16:colId xmlns="" xmlns:a16="http://schemas.microsoft.com/office/drawing/2014/main" val="323853225"/>
                    </a:ext>
                  </a:extLst>
                </a:gridCol>
                <a:gridCol w="909866">
                  <a:extLst>
                    <a:ext uri="{9D8B030D-6E8A-4147-A177-3AD203B41FA5}">
                      <a16:colId xmlns="" xmlns:a16="http://schemas.microsoft.com/office/drawing/2014/main" val="4289147086"/>
                    </a:ext>
                  </a:extLst>
                </a:gridCol>
                <a:gridCol w="909866">
                  <a:extLst>
                    <a:ext uri="{9D8B030D-6E8A-4147-A177-3AD203B41FA5}">
                      <a16:colId xmlns="" xmlns:a16="http://schemas.microsoft.com/office/drawing/2014/main" val="3459462450"/>
                    </a:ext>
                  </a:extLst>
                </a:gridCol>
                <a:gridCol w="909866">
                  <a:extLst>
                    <a:ext uri="{9D8B030D-6E8A-4147-A177-3AD203B41FA5}">
                      <a16:colId xmlns="" xmlns:a16="http://schemas.microsoft.com/office/drawing/2014/main" val="2972062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무선송신기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무선수신기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Safe-T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무선구간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0673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43216856"/>
                  </a:ext>
                </a:extLst>
              </a:tr>
            </a:tbl>
          </a:graphicData>
        </a:graphic>
      </p:graphicFrame>
      <p:sp>
        <p:nvSpPr>
          <p:cNvPr id="40" name="직사각형 39">
            <a:extLst>
              <a:ext uri="{FF2B5EF4-FFF2-40B4-BE49-F238E27FC236}">
                <a16:creationId xmlns="" xmlns:a16="http://schemas.microsoft.com/office/drawing/2014/main" id="{F06EF1A9-BF3C-4FEA-B462-3F30B087892B}"/>
              </a:ext>
            </a:extLst>
          </p:cNvPr>
          <p:cNvSpPr/>
          <p:nvPr/>
        </p:nvSpPr>
        <p:spPr>
          <a:xfrm>
            <a:off x="7104486" y="1073165"/>
            <a:ext cx="317885" cy="15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/>
          </a:p>
        </p:txBody>
      </p:sp>
      <p:pic>
        <p:nvPicPr>
          <p:cNvPr id="41" name="그림 40" descr="WVT (남색).jpg">
            <a:extLst>
              <a:ext uri="{FF2B5EF4-FFF2-40B4-BE49-F238E27FC236}">
                <a16:creationId xmlns="" xmlns:a16="http://schemas.microsoft.com/office/drawing/2014/main" id="{A9A4DB16-99A7-468C-9EF8-37A6548DF400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51854" y="1038023"/>
            <a:ext cx="250886" cy="21602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scene3d>
            <a:camera prst="orthographicFront">
              <a:rot lat="21599981" lon="21599899" rev="21599933"/>
            </a:camera>
            <a:lightRig rig="threePt" dir="t"/>
          </a:scene3d>
        </p:spPr>
      </p:pic>
      <p:pic>
        <p:nvPicPr>
          <p:cNvPr id="42" name="그림 41" descr="WVR(주황).jpg">
            <a:extLst>
              <a:ext uri="{FF2B5EF4-FFF2-40B4-BE49-F238E27FC236}">
                <a16:creationId xmlns="" xmlns:a16="http://schemas.microsoft.com/office/drawing/2014/main" id="{0B89EBB4-8FC3-41DA-B8D1-518EBA15AAE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6191863" y="1034496"/>
            <a:ext cx="317885" cy="2395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43" name="직선 연결선 42">
            <a:extLst>
              <a:ext uri="{FF2B5EF4-FFF2-40B4-BE49-F238E27FC236}">
                <a16:creationId xmlns="" xmlns:a16="http://schemas.microsoft.com/office/drawing/2014/main" id="{A21389C6-4092-4D8A-A47E-B3161D87F58E}"/>
              </a:ext>
            </a:extLst>
          </p:cNvPr>
          <p:cNvCxnSpPr>
            <a:cxnSpLocks/>
          </p:cNvCxnSpPr>
          <p:nvPr/>
        </p:nvCxnSpPr>
        <p:spPr>
          <a:xfrm flipV="1">
            <a:off x="7912823" y="1146035"/>
            <a:ext cx="547609" cy="1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그림 46" descr="전.JPG">
            <a:extLst>
              <a:ext uri="{FF2B5EF4-FFF2-40B4-BE49-F238E27FC236}">
                <a16:creationId xmlns="" xmlns:a16="http://schemas.microsoft.com/office/drawing/2014/main" id="{ACC1FC6F-6ACE-42A2-984B-35FA6AD721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529656">
            <a:off x="805827" y="4568725"/>
            <a:ext cx="247192" cy="250887"/>
          </a:xfrm>
          <a:prstGeom prst="rect">
            <a:avLst/>
          </a:prstGeom>
        </p:spPr>
      </p:pic>
      <p:pic>
        <p:nvPicPr>
          <p:cNvPr id="49" name="그림 48" descr="전.JPG">
            <a:extLst>
              <a:ext uri="{FF2B5EF4-FFF2-40B4-BE49-F238E27FC236}">
                <a16:creationId xmlns="" xmlns:a16="http://schemas.microsoft.com/office/drawing/2014/main" id="{ECB040B5-A365-45BB-91A7-8ABE20B0D0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3505733">
            <a:off x="1947160" y="3533072"/>
            <a:ext cx="247192" cy="250887"/>
          </a:xfrm>
          <a:prstGeom prst="rect">
            <a:avLst/>
          </a:prstGeom>
        </p:spPr>
      </p:pic>
      <p:pic>
        <p:nvPicPr>
          <p:cNvPr id="50" name="그림 49" descr="전.JPG">
            <a:extLst>
              <a:ext uri="{FF2B5EF4-FFF2-40B4-BE49-F238E27FC236}">
                <a16:creationId xmlns="" xmlns:a16="http://schemas.microsoft.com/office/drawing/2014/main" id="{0CAA6A17-7CBE-481A-A505-0478EAAEA9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244697">
            <a:off x="2433431" y="3368344"/>
            <a:ext cx="247192" cy="250887"/>
          </a:xfrm>
          <a:prstGeom prst="rect">
            <a:avLst/>
          </a:prstGeom>
        </p:spPr>
      </p:pic>
      <p:pic>
        <p:nvPicPr>
          <p:cNvPr id="54" name="그림 53" descr="전.JPG">
            <a:extLst>
              <a:ext uri="{FF2B5EF4-FFF2-40B4-BE49-F238E27FC236}">
                <a16:creationId xmlns="" xmlns:a16="http://schemas.microsoft.com/office/drawing/2014/main" id="{A0F3A4EE-4753-4916-B311-1958B0CF44E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582754">
            <a:off x="5393565" y="4088378"/>
            <a:ext cx="247192" cy="250887"/>
          </a:xfrm>
          <a:prstGeom prst="rect">
            <a:avLst/>
          </a:prstGeom>
        </p:spPr>
      </p:pic>
      <p:pic>
        <p:nvPicPr>
          <p:cNvPr id="58" name="그림 57" descr="전.JPG">
            <a:extLst>
              <a:ext uri="{FF2B5EF4-FFF2-40B4-BE49-F238E27FC236}">
                <a16:creationId xmlns="" xmlns:a16="http://schemas.microsoft.com/office/drawing/2014/main" id="{267107CC-1D97-419E-9CE8-107EEFEEC77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542040">
            <a:off x="6935032" y="4110951"/>
            <a:ext cx="247192" cy="250887"/>
          </a:xfrm>
          <a:prstGeom prst="rect">
            <a:avLst/>
          </a:prstGeom>
        </p:spPr>
      </p:pic>
      <p:pic>
        <p:nvPicPr>
          <p:cNvPr id="61" name="그림 60" descr="전.JPG">
            <a:extLst>
              <a:ext uri="{FF2B5EF4-FFF2-40B4-BE49-F238E27FC236}">
                <a16:creationId xmlns="" xmlns:a16="http://schemas.microsoft.com/office/drawing/2014/main" id="{B0187A7A-5F83-405F-AF0C-53426B82101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493210">
            <a:off x="6926381" y="4430449"/>
            <a:ext cx="247192" cy="250887"/>
          </a:xfrm>
          <a:prstGeom prst="rect">
            <a:avLst/>
          </a:prstGeom>
        </p:spPr>
      </p:pic>
      <p:sp>
        <p:nvSpPr>
          <p:cNvPr id="35" name="Rectangle 2">
            <a:extLst>
              <a:ext uri="{FF2B5EF4-FFF2-40B4-BE49-F238E27FC236}">
                <a16:creationId xmlns="" xmlns:a16="http://schemas.microsoft.com/office/drawing/2014/main" id="{759C3BDA-08F0-480B-898D-9E2C6FA4A662}"/>
              </a:ext>
            </a:extLst>
          </p:cNvPr>
          <p:cNvSpPr txBox="1">
            <a:spLocks noChangeArrowheads="1"/>
          </p:cNvSpPr>
          <p:nvPr/>
        </p:nvSpPr>
        <p:spPr>
          <a:xfrm>
            <a:off x="467543" y="180382"/>
            <a:ext cx="667662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Ⅰ.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건설현장 작업자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산업 안전시스템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설계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="" xmlns:a16="http://schemas.microsoft.com/office/drawing/2014/main" id="{F75A5E83-3A4C-4FC1-8966-B952D331EF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4" b="99706" l="820" r="100000">
                        <a14:foregroundMark x1="74180" y1="21471" x2="74590" y2="1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3390" flipH="1">
            <a:off x="3416303" y="4933922"/>
            <a:ext cx="981214" cy="1367265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1D4E1CBE-F991-43E7-BEF4-4961D46058A1}"/>
              </a:ext>
            </a:extLst>
          </p:cNvPr>
          <p:cNvSpPr/>
          <p:nvPr/>
        </p:nvSpPr>
        <p:spPr>
          <a:xfrm rot="18760446">
            <a:off x="3599056" y="5655540"/>
            <a:ext cx="308016" cy="152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/>
          </a:p>
        </p:txBody>
      </p:sp>
      <p:pic>
        <p:nvPicPr>
          <p:cNvPr id="39" name="그림 38" descr="전.JPG">
            <a:extLst>
              <a:ext uri="{FF2B5EF4-FFF2-40B4-BE49-F238E27FC236}">
                <a16:creationId xmlns="" xmlns:a16="http://schemas.microsoft.com/office/drawing/2014/main" id="{EE706A64-3A96-4D8C-98DA-1CBAE42EF2E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348246">
            <a:off x="3791728" y="5446558"/>
            <a:ext cx="247192" cy="250887"/>
          </a:xfrm>
          <a:prstGeom prst="rect">
            <a:avLst/>
          </a:prstGeom>
        </p:spPr>
      </p:pic>
      <p:cxnSp>
        <p:nvCxnSpPr>
          <p:cNvPr id="34" name="직선 연결선 33">
            <a:extLst>
              <a:ext uri="{FF2B5EF4-FFF2-40B4-BE49-F238E27FC236}">
                <a16:creationId xmlns="" xmlns:a16="http://schemas.microsoft.com/office/drawing/2014/main" id="{C95B7B10-EE08-4361-9B07-F8880C3B2680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3994502" y="4419509"/>
            <a:ext cx="1035715" cy="1055194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그림 43" descr="전.JPG">
            <a:extLst>
              <a:ext uri="{FF2B5EF4-FFF2-40B4-BE49-F238E27FC236}">
                <a16:creationId xmlns="" xmlns:a16="http://schemas.microsoft.com/office/drawing/2014/main" id="{38B20B02-8310-4C65-A5ED-3B63CC3FF2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3505733">
            <a:off x="4926775" y="4252176"/>
            <a:ext cx="247192" cy="250887"/>
          </a:xfrm>
          <a:prstGeom prst="rect">
            <a:avLst/>
          </a:prstGeom>
        </p:spPr>
      </p:pic>
      <p:sp>
        <p:nvSpPr>
          <p:cNvPr id="46" name="직사각형 45">
            <a:extLst>
              <a:ext uri="{FF2B5EF4-FFF2-40B4-BE49-F238E27FC236}">
                <a16:creationId xmlns="" xmlns:a16="http://schemas.microsoft.com/office/drawing/2014/main" id="{91736D3F-D626-4D6C-BC1C-6AA82BCA229D}"/>
              </a:ext>
            </a:extLst>
          </p:cNvPr>
          <p:cNvSpPr/>
          <p:nvPr/>
        </p:nvSpPr>
        <p:spPr>
          <a:xfrm>
            <a:off x="2116475" y="3104893"/>
            <a:ext cx="373912" cy="1980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무선</a:t>
            </a:r>
            <a:endParaRPr lang="en-US" altLang="ko-KR" sz="5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송신기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="" xmlns:a16="http://schemas.microsoft.com/office/drawing/2014/main" id="{617D206C-C77A-43E9-A4D4-319362934D67}"/>
              </a:ext>
            </a:extLst>
          </p:cNvPr>
          <p:cNvSpPr/>
          <p:nvPr/>
        </p:nvSpPr>
        <p:spPr>
          <a:xfrm>
            <a:off x="5139870" y="4290784"/>
            <a:ext cx="373912" cy="1980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무선</a:t>
            </a:r>
            <a:endParaRPr lang="en-US" altLang="ko-KR" sz="5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송신기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="" xmlns:a16="http://schemas.microsoft.com/office/drawing/2014/main" id="{E4D0835F-110E-40DC-9063-DA4C710894A4}"/>
              </a:ext>
            </a:extLst>
          </p:cNvPr>
          <p:cNvSpPr/>
          <p:nvPr/>
        </p:nvSpPr>
        <p:spPr>
          <a:xfrm>
            <a:off x="6004907" y="2228632"/>
            <a:ext cx="373912" cy="1980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무선</a:t>
            </a:r>
            <a:endParaRPr lang="en-US" altLang="ko-KR" sz="5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송신기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="" xmlns:a16="http://schemas.microsoft.com/office/drawing/2014/main" id="{E5A92615-533E-4F7C-AF97-7064ED299C0D}"/>
              </a:ext>
            </a:extLst>
          </p:cNvPr>
          <p:cNvSpPr/>
          <p:nvPr/>
        </p:nvSpPr>
        <p:spPr>
          <a:xfrm>
            <a:off x="7905170" y="4074610"/>
            <a:ext cx="373912" cy="1980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무선</a:t>
            </a:r>
            <a:endParaRPr lang="en-US" altLang="ko-KR" sz="5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수신기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="" xmlns:a16="http://schemas.microsoft.com/office/drawing/2014/main" id="{F55156B0-F65B-4618-B7DD-BEE087601EA5}"/>
              </a:ext>
            </a:extLst>
          </p:cNvPr>
          <p:cNvSpPr/>
          <p:nvPr/>
        </p:nvSpPr>
        <p:spPr>
          <a:xfrm>
            <a:off x="359762" y="4689726"/>
            <a:ext cx="452033" cy="19545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00" b="1" dirty="0">
                <a:solidFill>
                  <a:schemeClr val="tx1"/>
                </a:solidFill>
              </a:rPr>
              <a:t>Safe-T</a:t>
            </a:r>
            <a:endParaRPr lang="ko-KR" altLang="en-US" sz="500" b="1" dirty="0">
              <a:solidFill>
                <a:schemeClr val="tx1"/>
              </a:solidFill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BDE8F19F-AD67-4EBA-8F85-D8463543C4F6}"/>
              </a:ext>
            </a:extLst>
          </p:cNvPr>
          <p:cNvSpPr/>
          <p:nvPr/>
        </p:nvSpPr>
        <p:spPr>
          <a:xfrm rot="18817383">
            <a:off x="3544618" y="5641556"/>
            <a:ext cx="419318" cy="17581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00" b="1" dirty="0">
                <a:solidFill>
                  <a:schemeClr val="tx1"/>
                </a:solidFill>
              </a:rPr>
              <a:t>Saft-T</a:t>
            </a:r>
            <a:endParaRPr lang="ko-KR" altLang="en-US" sz="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64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그림 52" descr="실내용 안테나 이미지 EV5.jpg">
            <a:extLst>
              <a:ext uri="{FF2B5EF4-FFF2-40B4-BE49-F238E27FC236}">
                <a16:creationId xmlns="" xmlns:a16="http://schemas.microsoft.com/office/drawing/2014/main" id="{05C91C74-0758-4203-95C4-7A365D5C45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101" t="13251" r="10100" b="17450"/>
          <a:stretch>
            <a:fillRect/>
          </a:stretch>
        </p:blipFill>
        <p:spPr>
          <a:xfrm rot="5400000" flipV="1">
            <a:off x="2182979" y="3406863"/>
            <a:ext cx="204921" cy="169908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sp>
        <p:nvSpPr>
          <p:cNvPr id="189" name="Rectangle 2">
            <a:extLst>
              <a:ext uri="{FF2B5EF4-FFF2-40B4-BE49-F238E27FC236}">
                <a16:creationId xmlns="" xmlns:a16="http://schemas.microsoft.com/office/drawing/2014/main" id="{AC6369D1-3BAA-4885-8E0C-455F9EB6972B}"/>
              </a:ext>
            </a:extLst>
          </p:cNvPr>
          <p:cNvSpPr txBox="1">
            <a:spLocks noChangeArrowheads="1"/>
          </p:cNvSpPr>
          <p:nvPr/>
        </p:nvSpPr>
        <p:spPr>
          <a:xfrm>
            <a:off x="467543" y="180382"/>
            <a:ext cx="6676626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Ⅰ.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건설현장 작업자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산업 안전시스템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설계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32CD2D26-B4DD-4D32-BEAE-9E8F8EA2A9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99" y="807380"/>
            <a:ext cx="1845707" cy="1153567"/>
          </a:xfrm>
          <a:prstGeom prst="rect">
            <a:avLst/>
          </a:prstGeom>
        </p:spPr>
      </p:pic>
      <p:sp>
        <p:nvSpPr>
          <p:cNvPr id="10" name="타원 9">
            <a:extLst>
              <a:ext uri="{FF2B5EF4-FFF2-40B4-BE49-F238E27FC236}">
                <a16:creationId xmlns="" xmlns:a16="http://schemas.microsoft.com/office/drawing/2014/main" id="{272EE3F8-98C7-4114-949B-F86F607BA93E}"/>
              </a:ext>
            </a:extLst>
          </p:cNvPr>
          <p:cNvSpPr/>
          <p:nvPr/>
        </p:nvSpPr>
        <p:spPr>
          <a:xfrm>
            <a:off x="917659" y="1327995"/>
            <a:ext cx="577573" cy="613243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="" xmlns:a16="http://schemas.microsoft.com/office/drawing/2014/main" id="{18469648-35F2-4634-A26A-BC9C76FA5F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707" b="100000" l="7715" r="196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67" t="50000" r="78863" b="1701"/>
          <a:stretch/>
        </p:blipFill>
        <p:spPr>
          <a:xfrm>
            <a:off x="154776" y="3429000"/>
            <a:ext cx="1224136" cy="3312368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7EAB0AF2-83F3-4E9E-BBDB-4AF0F927D62F}"/>
              </a:ext>
            </a:extLst>
          </p:cNvPr>
          <p:cNvSpPr/>
          <p:nvPr/>
        </p:nvSpPr>
        <p:spPr>
          <a:xfrm>
            <a:off x="2167441" y="1733463"/>
            <a:ext cx="4513945" cy="49651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9" name="직선 연결선 18">
            <a:extLst>
              <a:ext uri="{FF2B5EF4-FFF2-40B4-BE49-F238E27FC236}">
                <a16:creationId xmlns="" xmlns:a16="http://schemas.microsoft.com/office/drawing/2014/main" id="{7627217F-2A5A-40D9-B22F-7E737068A863}"/>
              </a:ext>
            </a:extLst>
          </p:cNvPr>
          <p:cNvCxnSpPr/>
          <p:nvPr/>
        </p:nvCxnSpPr>
        <p:spPr>
          <a:xfrm>
            <a:off x="2167441" y="4898455"/>
            <a:ext cx="451394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="" xmlns:a16="http://schemas.microsoft.com/office/drawing/2014/main" id="{08CFB0D0-F12E-401B-876D-8FA1598733F6}"/>
              </a:ext>
            </a:extLst>
          </p:cNvPr>
          <p:cNvCxnSpPr/>
          <p:nvPr/>
        </p:nvCxnSpPr>
        <p:spPr>
          <a:xfrm>
            <a:off x="2167441" y="3362371"/>
            <a:ext cx="451394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BBDB6A0C-5F1C-4A5E-8DBD-D18FF4EDA41F}"/>
              </a:ext>
            </a:extLst>
          </p:cNvPr>
          <p:cNvCxnSpPr/>
          <p:nvPr/>
        </p:nvCxnSpPr>
        <p:spPr>
          <a:xfrm>
            <a:off x="2183157" y="6424585"/>
            <a:ext cx="451394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A535D58E-F1F1-4C9F-A7B6-252C5A45A9FF}"/>
              </a:ext>
            </a:extLst>
          </p:cNvPr>
          <p:cNvSpPr/>
          <p:nvPr/>
        </p:nvSpPr>
        <p:spPr>
          <a:xfrm>
            <a:off x="5811935" y="1733463"/>
            <a:ext cx="869451" cy="49651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4" name="그림 23">
            <a:extLst>
              <a:ext uri="{FF2B5EF4-FFF2-40B4-BE49-F238E27FC236}">
                <a16:creationId xmlns="" xmlns:a16="http://schemas.microsoft.com/office/drawing/2014/main" id="{21330554-FD83-426B-A1EF-8879D3DCFE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889" b="57176" l="17167" r="27500">
                        <a14:foregroundMark x1="25667" y1="51389" x2="24167" y2="3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51" t="19817" r="71907" b="42121"/>
          <a:stretch/>
        </p:blipFill>
        <p:spPr>
          <a:xfrm flipH="1">
            <a:off x="2299735" y="5232874"/>
            <a:ext cx="689447" cy="1256069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="" xmlns:a16="http://schemas.microsoft.com/office/drawing/2014/main" id="{81338DE1-1932-4976-A822-63E00830DB5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889" b="57176" l="74167" r="86667">
                        <a14:foregroundMark x1="25667" y1="51389" x2="24167" y2="3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745" t="12951" r="14403" b="46833"/>
          <a:stretch/>
        </p:blipFill>
        <p:spPr>
          <a:xfrm>
            <a:off x="3635508" y="2051941"/>
            <a:ext cx="726548" cy="1327125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="" xmlns:a16="http://schemas.microsoft.com/office/drawing/2014/main" id="{FA0B97AD-5C88-4D5B-8FDA-1A163393E94D}"/>
              </a:ext>
            </a:extLst>
          </p:cNvPr>
          <p:cNvSpPr/>
          <p:nvPr/>
        </p:nvSpPr>
        <p:spPr>
          <a:xfrm>
            <a:off x="3952992" y="2695912"/>
            <a:ext cx="226913" cy="1668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/>
          </a:p>
        </p:txBody>
      </p:sp>
      <p:sp>
        <p:nvSpPr>
          <p:cNvPr id="30" name="직사각형 29">
            <a:extLst>
              <a:ext uri="{FF2B5EF4-FFF2-40B4-BE49-F238E27FC236}">
                <a16:creationId xmlns="" xmlns:a16="http://schemas.microsoft.com/office/drawing/2014/main" id="{0BBD65E6-448C-4B46-A34E-86F4337280ED}"/>
              </a:ext>
            </a:extLst>
          </p:cNvPr>
          <p:cNvSpPr/>
          <p:nvPr/>
        </p:nvSpPr>
        <p:spPr>
          <a:xfrm>
            <a:off x="2526077" y="5781460"/>
            <a:ext cx="226913" cy="1668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/>
          </a:p>
        </p:txBody>
      </p: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34A629C6-A7C3-41C6-A2F8-0D44280F6FDE}"/>
              </a:ext>
            </a:extLst>
          </p:cNvPr>
          <p:cNvSpPr/>
          <p:nvPr/>
        </p:nvSpPr>
        <p:spPr>
          <a:xfrm>
            <a:off x="7333040" y="4154206"/>
            <a:ext cx="1656184" cy="2278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ko-KR" altLang="en-US" dirty="0"/>
              <a:t>관제실</a:t>
            </a:r>
          </a:p>
        </p:txBody>
      </p:sp>
      <p:pic>
        <p:nvPicPr>
          <p:cNvPr id="32" name="그림 31">
            <a:extLst>
              <a:ext uri="{FF2B5EF4-FFF2-40B4-BE49-F238E27FC236}">
                <a16:creationId xmlns="" xmlns:a16="http://schemas.microsoft.com/office/drawing/2014/main" id="{0FE4F4EB-1582-454B-90D9-CAF47FC1504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600" y="4301972"/>
            <a:ext cx="1325880" cy="1200912"/>
          </a:xfrm>
          <a:prstGeom prst="rect">
            <a:avLst/>
          </a:prstGeom>
        </p:spPr>
      </p:pic>
      <p:pic>
        <p:nvPicPr>
          <p:cNvPr id="33" name="그림 32" descr="WVR(주황).jpg">
            <a:extLst>
              <a:ext uri="{FF2B5EF4-FFF2-40B4-BE49-F238E27FC236}">
                <a16:creationId xmlns="" xmlns:a16="http://schemas.microsoft.com/office/drawing/2014/main" id="{56BA03E0-5C13-4455-875A-1FA328548444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59922" y="3982734"/>
            <a:ext cx="279878" cy="2395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34" name="그림 33" descr="WVR(주황).jpg">
            <a:extLst>
              <a:ext uri="{FF2B5EF4-FFF2-40B4-BE49-F238E27FC236}">
                <a16:creationId xmlns="" xmlns:a16="http://schemas.microsoft.com/office/drawing/2014/main" id="{C5DBA313-7254-48BC-8911-D5FC07B18C76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955817" y="3963073"/>
            <a:ext cx="279878" cy="2395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35" name="그림 34" descr="WVR(주황).jpg">
            <a:extLst>
              <a:ext uri="{FF2B5EF4-FFF2-40B4-BE49-F238E27FC236}">
                <a16:creationId xmlns="" xmlns:a16="http://schemas.microsoft.com/office/drawing/2014/main" id="{8D1D6118-EF26-478F-9103-F0DE37816A0A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22967" y="3976530"/>
            <a:ext cx="279878" cy="2395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36" name="그림 35" descr="WVT (남색).jpg">
            <a:extLst>
              <a:ext uri="{FF2B5EF4-FFF2-40B4-BE49-F238E27FC236}">
                <a16:creationId xmlns="" xmlns:a16="http://schemas.microsoft.com/office/drawing/2014/main" id="{E9D77339-B8A4-429B-BC71-F0B4F4D4C897}"/>
              </a:ext>
            </a:extLst>
          </p:cNvPr>
          <p:cNvPicPr preferRelativeResize="0">
            <a:picLocks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6735" y="3320988"/>
            <a:ext cx="250886" cy="21602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scene3d>
            <a:camera prst="orthographicFront">
              <a:rot lat="21599981" lon="21599899" rev="21599933"/>
            </a:camera>
            <a:lightRig rig="threePt" dir="t"/>
          </a:scene3d>
        </p:spPr>
      </p:pic>
      <p:cxnSp>
        <p:nvCxnSpPr>
          <p:cNvPr id="38" name="직선 화살표 연결선 37">
            <a:extLst>
              <a:ext uri="{FF2B5EF4-FFF2-40B4-BE49-F238E27FC236}">
                <a16:creationId xmlns="" xmlns:a16="http://schemas.microsoft.com/office/drawing/2014/main" id="{FADCEA25-FC17-447D-974C-CBF63D903768}"/>
              </a:ext>
            </a:extLst>
          </p:cNvPr>
          <p:cNvCxnSpPr>
            <a:stCxn id="10" idx="5"/>
          </p:cNvCxnSpPr>
          <p:nvPr/>
        </p:nvCxnSpPr>
        <p:spPr>
          <a:xfrm>
            <a:off x="1410648" y="1851431"/>
            <a:ext cx="647958" cy="641465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="" xmlns:a16="http://schemas.microsoft.com/office/drawing/2014/main" id="{0D2F0BE2-65EE-4602-891B-6F30C663F2E0}"/>
              </a:ext>
            </a:extLst>
          </p:cNvPr>
          <p:cNvCxnSpPr>
            <a:cxnSpLocks/>
            <a:endCxn id="79" idx="0"/>
          </p:cNvCxnSpPr>
          <p:nvPr/>
        </p:nvCxnSpPr>
        <p:spPr>
          <a:xfrm>
            <a:off x="2569452" y="2015144"/>
            <a:ext cx="1183259" cy="64798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="" xmlns:a16="http://schemas.microsoft.com/office/drawing/2014/main" id="{0ED19D21-C354-4A57-8471-760425D388C6}"/>
              </a:ext>
            </a:extLst>
          </p:cNvPr>
          <p:cNvCxnSpPr>
            <a:cxnSpLocks/>
            <a:stCxn id="75" idx="0"/>
            <a:endCxn id="78" idx="0"/>
          </p:cNvCxnSpPr>
          <p:nvPr/>
        </p:nvCxnSpPr>
        <p:spPr>
          <a:xfrm>
            <a:off x="2350093" y="5471546"/>
            <a:ext cx="25381" cy="319657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그림 44" descr="WVT (남색).jpg">
            <a:extLst>
              <a:ext uri="{FF2B5EF4-FFF2-40B4-BE49-F238E27FC236}">
                <a16:creationId xmlns="" xmlns:a16="http://schemas.microsoft.com/office/drawing/2014/main" id="{487D0ACF-B8D7-4896-AA1C-81236764CA5E}"/>
              </a:ext>
            </a:extLst>
          </p:cNvPr>
          <p:cNvPicPr preferRelativeResize="0">
            <a:picLocks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05922" y="1500745"/>
            <a:ext cx="250886" cy="21602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scene3d>
            <a:camera prst="orthographicFront">
              <a:rot lat="21599981" lon="21599899" rev="21599933"/>
            </a:camera>
            <a:lightRig rig="threePt" dir="t"/>
          </a:scene3d>
        </p:spPr>
      </p:pic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5500CA18-B41C-4B1C-964E-0A32D2341B4A}"/>
              </a:ext>
            </a:extLst>
          </p:cNvPr>
          <p:cNvSpPr txBox="1"/>
          <p:nvPr/>
        </p:nvSpPr>
        <p:spPr>
          <a:xfrm>
            <a:off x="5267955" y="3028132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5</a:t>
            </a:r>
            <a:r>
              <a:rPr lang="ko-KR" altLang="en-US" dirty="0"/>
              <a:t>층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7606FA14-F10E-49CB-B095-763B9ACD1702}"/>
              </a:ext>
            </a:extLst>
          </p:cNvPr>
          <p:cNvSpPr txBox="1"/>
          <p:nvPr/>
        </p:nvSpPr>
        <p:spPr>
          <a:xfrm>
            <a:off x="5371025" y="6119611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ko-KR" altLang="en-US" dirty="0"/>
              <a:t>층</a:t>
            </a:r>
          </a:p>
        </p:txBody>
      </p:sp>
      <p:pic>
        <p:nvPicPr>
          <p:cNvPr id="55" name="Picture 2">
            <a:extLst>
              <a:ext uri="{FF2B5EF4-FFF2-40B4-BE49-F238E27FC236}">
                <a16:creationId xmlns="" xmlns:a16="http://schemas.microsoft.com/office/drawing/2014/main" id="{818DCA34-BCE4-423D-8762-EBED1326CB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/>
          <a:srcRect l="29871" t="18703" r="62710" b="13265"/>
          <a:stretch/>
        </p:blipFill>
        <p:spPr bwMode="auto">
          <a:xfrm>
            <a:off x="5843392" y="1756026"/>
            <a:ext cx="853458" cy="492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" name="직선 연결선 43">
            <a:extLst>
              <a:ext uri="{FF2B5EF4-FFF2-40B4-BE49-F238E27FC236}">
                <a16:creationId xmlns="" xmlns:a16="http://schemas.microsoft.com/office/drawing/2014/main" id="{45B7F8D0-DEB4-41ED-9A83-06F71B287910}"/>
              </a:ext>
            </a:extLst>
          </p:cNvPr>
          <p:cNvCxnSpPr>
            <a:cxnSpLocks/>
            <a:stCxn id="83" idx="0"/>
          </p:cNvCxnSpPr>
          <p:nvPr/>
        </p:nvCxnSpPr>
        <p:spPr>
          <a:xfrm>
            <a:off x="3787065" y="1684693"/>
            <a:ext cx="3704400" cy="2067851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="" xmlns:a16="http://schemas.microsoft.com/office/drawing/2014/main" id="{47158331-C793-4F8A-878B-1E78C7B39359}"/>
              </a:ext>
            </a:extLst>
          </p:cNvPr>
          <p:cNvCxnSpPr>
            <a:cxnSpLocks/>
            <a:stCxn id="73" idx="0"/>
          </p:cNvCxnSpPr>
          <p:nvPr/>
        </p:nvCxnSpPr>
        <p:spPr>
          <a:xfrm>
            <a:off x="1241980" y="3455984"/>
            <a:ext cx="5765208" cy="661524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그림 72" descr="전.JPG">
            <a:extLst>
              <a:ext uri="{FF2B5EF4-FFF2-40B4-BE49-F238E27FC236}">
                <a16:creationId xmlns="" xmlns:a16="http://schemas.microsoft.com/office/drawing/2014/main" id="{EB42D7AB-D5D7-4125-9C55-E4B01C846BB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879320">
            <a:off x="994158" y="3313107"/>
            <a:ext cx="247192" cy="250887"/>
          </a:xfrm>
          <a:prstGeom prst="rect">
            <a:avLst/>
          </a:prstGeom>
        </p:spPr>
      </p:pic>
      <p:pic>
        <p:nvPicPr>
          <p:cNvPr id="75" name="그림 74" descr="전.JPG">
            <a:extLst>
              <a:ext uri="{FF2B5EF4-FFF2-40B4-BE49-F238E27FC236}">
                <a16:creationId xmlns="" xmlns:a16="http://schemas.microsoft.com/office/drawing/2014/main" id="{89AF5651-F077-41A4-9FC1-9D3A3247FEB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9667434">
            <a:off x="2188972" y="5245805"/>
            <a:ext cx="247192" cy="231979"/>
          </a:xfrm>
          <a:prstGeom prst="rect">
            <a:avLst/>
          </a:prstGeom>
        </p:spPr>
      </p:pic>
      <p:pic>
        <p:nvPicPr>
          <p:cNvPr id="78" name="그림 77" descr="전.JPG">
            <a:extLst>
              <a:ext uri="{FF2B5EF4-FFF2-40B4-BE49-F238E27FC236}">
                <a16:creationId xmlns="" xmlns:a16="http://schemas.microsoft.com/office/drawing/2014/main" id="{D766194D-9E27-4C88-A1FB-92534F9ED8A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016394">
            <a:off x="2360215" y="5728999"/>
            <a:ext cx="247192" cy="250887"/>
          </a:xfrm>
          <a:prstGeom prst="rect">
            <a:avLst/>
          </a:prstGeom>
        </p:spPr>
      </p:pic>
      <p:pic>
        <p:nvPicPr>
          <p:cNvPr id="79" name="그림 78" descr="전.JPG">
            <a:extLst>
              <a:ext uri="{FF2B5EF4-FFF2-40B4-BE49-F238E27FC236}">
                <a16:creationId xmlns="" xmlns:a16="http://schemas.microsoft.com/office/drawing/2014/main" id="{42DB4C6C-F0C4-4B5F-919A-779F95764F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016394">
            <a:off x="3737452" y="2600929"/>
            <a:ext cx="247192" cy="250887"/>
          </a:xfrm>
          <a:prstGeom prst="rect">
            <a:avLst/>
          </a:prstGeom>
        </p:spPr>
      </p:pic>
      <p:pic>
        <p:nvPicPr>
          <p:cNvPr id="82" name="그림 81" descr="전.JPG">
            <a:extLst>
              <a:ext uri="{FF2B5EF4-FFF2-40B4-BE49-F238E27FC236}">
                <a16:creationId xmlns="" xmlns:a16="http://schemas.microsoft.com/office/drawing/2014/main" id="{00478359-FA2D-4581-AD20-EC03093A695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354706">
            <a:off x="2418884" y="1850537"/>
            <a:ext cx="247192" cy="250887"/>
          </a:xfrm>
          <a:prstGeom prst="rect">
            <a:avLst/>
          </a:prstGeom>
        </p:spPr>
      </p:pic>
      <p:pic>
        <p:nvPicPr>
          <p:cNvPr id="83" name="그림 82" descr="전.JPG">
            <a:extLst>
              <a:ext uri="{FF2B5EF4-FFF2-40B4-BE49-F238E27FC236}">
                <a16:creationId xmlns="" xmlns:a16="http://schemas.microsoft.com/office/drawing/2014/main" id="{EDCAE0CF-403C-4EA0-890F-8CA1B621741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354706">
            <a:off x="3557763" y="1491704"/>
            <a:ext cx="247192" cy="250887"/>
          </a:xfrm>
          <a:prstGeom prst="rect">
            <a:avLst/>
          </a:prstGeom>
        </p:spPr>
      </p:pic>
      <p:pic>
        <p:nvPicPr>
          <p:cNvPr id="86" name="그림 85" descr="전.JPG">
            <a:extLst>
              <a:ext uri="{FF2B5EF4-FFF2-40B4-BE49-F238E27FC236}">
                <a16:creationId xmlns="" xmlns:a16="http://schemas.microsoft.com/office/drawing/2014/main" id="{DEED014F-30D8-4A82-A78F-A46A8692A9B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429752">
            <a:off x="7513089" y="3733435"/>
            <a:ext cx="247192" cy="250887"/>
          </a:xfrm>
          <a:prstGeom prst="rect">
            <a:avLst/>
          </a:prstGeom>
        </p:spPr>
      </p:pic>
      <p:pic>
        <p:nvPicPr>
          <p:cNvPr id="89" name="그림 88" descr="전.JPG">
            <a:extLst>
              <a:ext uri="{FF2B5EF4-FFF2-40B4-BE49-F238E27FC236}">
                <a16:creationId xmlns="" xmlns:a16="http://schemas.microsoft.com/office/drawing/2014/main" id="{39426B7D-B484-4D09-9D25-4A732F7674E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548015">
            <a:off x="6981842" y="3992064"/>
            <a:ext cx="247192" cy="250887"/>
          </a:xfrm>
          <a:prstGeom prst="rect">
            <a:avLst/>
          </a:prstGeom>
        </p:spPr>
      </p:pic>
      <p:cxnSp>
        <p:nvCxnSpPr>
          <p:cNvPr id="49" name="직선 연결선 48">
            <a:extLst>
              <a:ext uri="{FF2B5EF4-FFF2-40B4-BE49-F238E27FC236}">
                <a16:creationId xmlns="" xmlns:a16="http://schemas.microsoft.com/office/drawing/2014/main" id="{783C9347-4A79-4B58-95BD-2F4142490B6E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1138562" y="3752544"/>
            <a:ext cx="821648" cy="1143244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그림 50" descr="실내용 안테나 이미지 EV5.jpg">
            <a:extLst>
              <a:ext uri="{FF2B5EF4-FFF2-40B4-BE49-F238E27FC236}">
                <a16:creationId xmlns="" xmlns:a16="http://schemas.microsoft.com/office/drawing/2014/main" id="{0EC79E5D-D640-4FB6-9DFC-AAC56178DF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101" t="13251" r="10100" b="17450"/>
          <a:stretch>
            <a:fillRect/>
          </a:stretch>
        </p:blipFill>
        <p:spPr>
          <a:xfrm rot="5400000" flipV="1">
            <a:off x="2190917" y="1773533"/>
            <a:ext cx="204921" cy="169908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pic>
        <p:nvPicPr>
          <p:cNvPr id="54" name="그림 53" descr="실내용 안테나 이미지 EV5.jpg">
            <a:extLst>
              <a:ext uri="{FF2B5EF4-FFF2-40B4-BE49-F238E27FC236}">
                <a16:creationId xmlns="" xmlns:a16="http://schemas.microsoft.com/office/drawing/2014/main" id="{44C43C51-7532-432F-8946-1093F05C2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101" t="13251" r="10100" b="17450"/>
          <a:stretch>
            <a:fillRect/>
          </a:stretch>
        </p:blipFill>
        <p:spPr>
          <a:xfrm rot="5400000" flipV="1">
            <a:off x="2203636" y="4968438"/>
            <a:ext cx="204921" cy="169908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pic>
        <p:nvPicPr>
          <p:cNvPr id="56" name="그림 55" descr="전.JPG">
            <a:extLst>
              <a:ext uri="{FF2B5EF4-FFF2-40B4-BE49-F238E27FC236}">
                <a16:creationId xmlns="" xmlns:a16="http://schemas.microsoft.com/office/drawing/2014/main" id="{7ADFB220-1EAC-4B14-ABCA-251C6C434CD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450691">
            <a:off x="930321" y="3545235"/>
            <a:ext cx="247192" cy="231979"/>
          </a:xfrm>
          <a:prstGeom prst="rect">
            <a:avLst/>
          </a:prstGeom>
        </p:spPr>
      </p:pic>
      <p:pic>
        <p:nvPicPr>
          <p:cNvPr id="58" name="그림 57" descr="전.JPG">
            <a:extLst>
              <a:ext uri="{FF2B5EF4-FFF2-40B4-BE49-F238E27FC236}">
                <a16:creationId xmlns="" xmlns:a16="http://schemas.microsoft.com/office/drawing/2014/main" id="{F8AF3A5E-2E79-46BA-BC0D-F38B044C0B1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016394">
            <a:off x="1944951" y="4833584"/>
            <a:ext cx="247192" cy="250887"/>
          </a:xfrm>
          <a:prstGeom prst="rect">
            <a:avLst/>
          </a:prstGeom>
        </p:spPr>
      </p:pic>
      <p:graphicFrame>
        <p:nvGraphicFramePr>
          <p:cNvPr id="16" name="표 17">
            <a:extLst>
              <a:ext uri="{FF2B5EF4-FFF2-40B4-BE49-F238E27FC236}">
                <a16:creationId xmlns="" xmlns:a16="http://schemas.microsoft.com/office/drawing/2014/main" id="{492F2D49-E283-4813-9F1E-99EE029DAB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766541"/>
              </p:ext>
            </p:extLst>
          </p:nvPr>
        </p:nvGraphicFramePr>
        <p:xfrm>
          <a:off x="3690402" y="642164"/>
          <a:ext cx="51738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760">
                  <a:extLst>
                    <a:ext uri="{9D8B030D-6E8A-4147-A177-3AD203B41FA5}">
                      <a16:colId xmlns="" xmlns:a16="http://schemas.microsoft.com/office/drawing/2014/main" val="1654458356"/>
                    </a:ext>
                  </a:extLst>
                </a:gridCol>
                <a:gridCol w="1034760">
                  <a:extLst>
                    <a:ext uri="{9D8B030D-6E8A-4147-A177-3AD203B41FA5}">
                      <a16:colId xmlns="" xmlns:a16="http://schemas.microsoft.com/office/drawing/2014/main" val="3849602500"/>
                    </a:ext>
                  </a:extLst>
                </a:gridCol>
                <a:gridCol w="1034760">
                  <a:extLst>
                    <a:ext uri="{9D8B030D-6E8A-4147-A177-3AD203B41FA5}">
                      <a16:colId xmlns="" xmlns:a16="http://schemas.microsoft.com/office/drawing/2014/main" val="3415578843"/>
                    </a:ext>
                  </a:extLst>
                </a:gridCol>
                <a:gridCol w="1034760">
                  <a:extLst>
                    <a:ext uri="{9D8B030D-6E8A-4147-A177-3AD203B41FA5}">
                      <a16:colId xmlns="" xmlns:a16="http://schemas.microsoft.com/office/drawing/2014/main" val="786385427"/>
                    </a:ext>
                  </a:extLst>
                </a:gridCol>
                <a:gridCol w="1034760">
                  <a:extLst>
                    <a:ext uri="{9D8B030D-6E8A-4147-A177-3AD203B41FA5}">
                      <a16:colId xmlns="" xmlns:a16="http://schemas.microsoft.com/office/drawing/2014/main" val="633442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무선송신기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무선수신기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Safe-R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Safe-T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무선구간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563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46734448"/>
                  </a:ext>
                </a:extLst>
              </a:tr>
            </a:tbl>
          </a:graphicData>
        </a:graphic>
      </p:graphicFrame>
      <p:sp>
        <p:nvSpPr>
          <p:cNvPr id="61" name="직사각형 60">
            <a:extLst>
              <a:ext uri="{FF2B5EF4-FFF2-40B4-BE49-F238E27FC236}">
                <a16:creationId xmlns="" xmlns:a16="http://schemas.microsoft.com/office/drawing/2014/main" id="{804F3855-9C06-47AB-92A6-738EFE5ABD24}"/>
              </a:ext>
            </a:extLst>
          </p:cNvPr>
          <p:cNvSpPr/>
          <p:nvPr/>
        </p:nvSpPr>
        <p:spPr>
          <a:xfrm>
            <a:off x="7144169" y="1114013"/>
            <a:ext cx="317885" cy="15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/>
          </a:p>
        </p:txBody>
      </p:sp>
      <p:pic>
        <p:nvPicPr>
          <p:cNvPr id="62" name="그림 61" descr="WVT (남색).jpg">
            <a:extLst>
              <a:ext uri="{FF2B5EF4-FFF2-40B4-BE49-F238E27FC236}">
                <a16:creationId xmlns="" xmlns:a16="http://schemas.microsoft.com/office/drawing/2014/main" id="{500B51DE-36E1-452B-8BAA-AE1A64A0586B}"/>
              </a:ext>
            </a:extLst>
          </p:cNvPr>
          <p:cNvPicPr preferRelativeResize="0">
            <a:picLocks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111170" y="1082201"/>
            <a:ext cx="250886" cy="21602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scene3d>
            <a:camera prst="orthographicFront">
              <a:rot lat="21599981" lon="21599899" rev="21599933"/>
            </a:camera>
            <a:lightRig rig="threePt" dir="t"/>
          </a:scene3d>
        </p:spPr>
      </p:pic>
      <p:pic>
        <p:nvPicPr>
          <p:cNvPr id="63" name="그림 62" descr="WVR(주황).jpg">
            <a:extLst>
              <a:ext uri="{FF2B5EF4-FFF2-40B4-BE49-F238E27FC236}">
                <a16:creationId xmlns="" xmlns:a16="http://schemas.microsoft.com/office/drawing/2014/main" id="{8975C99A-1900-4882-A020-49F210604B7C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flipH="1">
            <a:off x="4951179" y="1078674"/>
            <a:ext cx="317885" cy="2395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64" name="직선 연결선 63">
            <a:extLst>
              <a:ext uri="{FF2B5EF4-FFF2-40B4-BE49-F238E27FC236}">
                <a16:creationId xmlns="" xmlns:a16="http://schemas.microsoft.com/office/drawing/2014/main" id="{A382FCCE-FABA-4D45-ADBC-56CCC3C9D38A}"/>
              </a:ext>
            </a:extLst>
          </p:cNvPr>
          <p:cNvCxnSpPr>
            <a:cxnSpLocks/>
          </p:cNvCxnSpPr>
          <p:nvPr/>
        </p:nvCxnSpPr>
        <p:spPr>
          <a:xfrm flipV="1">
            <a:off x="8054074" y="1190213"/>
            <a:ext cx="547609" cy="1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그림 65" descr="실내용 안테나 이미지 EV5.jpg">
            <a:extLst>
              <a:ext uri="{FF2B5EF4-FFF2-40B4-BE49-F238E27FC236}">
                <a16:creationId xmlns="" xmlns:a16="http://schemas.microsoft.com/office/drawing/2014/main" id="{613F7B8D-E164-4865-8E49-17B5D07E8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101" t="13251" r="10100" b="17450"/>
          <a:stretch>
            <a:fillRect/>
          </a:stretch>
        </p:blipFill>
        <p:spPr>
          <a:xfrm rot="5400000" flipV="1">
            <a:off x="6165274" y="1136661"/>
            <a:ext cx="209694" cy="173866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sp>
        <p:nvSpPr>
          <p:cNvPr id="57" name="직사각형 56">
            <a:extLst>
              <a:ext uri="{FF2B5EF4-FFF2-40B4-BE49-F238E27FC236}">
                <a16:creationId xmlns="" xmlns:a16="http://schemas.microsoft.com/office/drawing/2014/main" id="{0D7F9463-8955-4899-865B-34007163FD0D}"/>
              </a:ext>
            </a:extLst>
          </p:cNvPr>
          <p:cNvSpPr/>
          <p:nvPr/>
        </p:nvSpPr>
        <p:spPr>
          <a:xfrm>
            <a:off x="2418977" y="5773304"/>
            <a:ext cx="441111" cy="19805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00" b="1" dirty="0">
                <a:solidFill>
                  <a:schemeClr val="tx1"/>
                </a:solidFill>
              </a:rPr>
              <a:t>Safe-T</a:t>
            </a:r>
            <a:endParaRPr lang="ko-KR" altLang="en-US" sz="500" b="1" dirty="0">
              <a:solidFill>
                <a:schemeClr val="tx1"/>
              </a:solidFill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="" xmlns:a16="http://schemas.microsoft.com/office/drawing/2014/main" id="{B1B9305B-98A2-437D-845A-9824A40774A7}"/>
              </a:ext>
            </a:extLst>
          </p:cNvPr>
          <p:cNvSpPr/>
          <p:nvPr/>
        </p:nvSpPr>
        <p:spPr>
          <a:xfrm>
            <a:off x="3823026" y="2688007"/>
            <a:ext cx="478206" cy="19805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00" b="1" dirty="0">
                <a:solidFill>
                  <a:schemeClr val="tx1"/>
                </a:solidFill>
              </a:rPr>
              <a:t>Safe-T</a:t>
            </a:r>
            <a:endParaRPr lang="ko-KR" altLang="en-US" sz="500" b="1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="" xmlns:a16="http://schemas.microsoft.com/office/drawing/2014/main" id="{AA9D5D42-2C6B-4E0B-8396-703B7C82984A}"/>
              </a:ext>
            </a:extLst>
          </p:cNvPr>
          <p:cNvSpPr/>
          <p:nvPr/>
        </p:nvSpPr>
        <p:spPr>
          <a:xfrm>
            <a:off x="2961366" y="1496953"/>
            <a:ext cx="373912" cy="19805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무선</a:t>
            </a:r>
            <a:endParaRPr lang="en-US" altLang="ko-KR" sz="5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송신기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="" xmlns:a16="http://schemas.microsoft.com/office/drawing/2014/main" id="{E4E8D754-F136-4556-A66B-2BC3FEB73A12}"/>
              </a:ext>
            </a:extLst>
          </p:cNvPr>
          <p:cNvSpPr/>
          <p:nvPr/>
        </p:nvSpPr>
        <p:spPr>
          <a:xfrm>
            <a:off x="7902845" y="3722062"/>
            <a:ext cx="373912" cy="19805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무선</a:t>
            </a:r>
            <a:endParaRPr lang="en-US" altLang="ko-KR" sz="5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수신기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="" xmlns:a16="http://schemas.microsoft.com/office/drawing/2014/main" id="{E596B20A-B92D-4AE0-AEFD-AF6FEA799A4B}"/>
              </a:ext>
            </a:extLst>
          </p:cNvPr>
          <p:cNvSpPr/>
          <p:nvPr/>
        </p:nvSpPr>
        <p:spPr>
          <a:xfrm>
            <a:off x="665222" y="3111803"/>
            <a:ext cx="373912" cy="19805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무선</a:t>
            </a:r>
            <a:endParaRPr lang="en-US" altLang="ko-KR" sz="5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tx1"/>
                </a:solidFill>
              </a:rPr>
              <a:t>송신기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="" xmlns:a16="http://schemas.microsoft.com/office/drawing/2014/main" id="{576CB1D8-4319-4788-B3BA-2351F2872680}"/>
              </a:ext>
            </a:extLst>
          </p:cNvPr>
          <p:cNvSpPr/>
          <p:nvPr/>
        </p:nvSpPr>
        <p:spPr>
          <a:xfrm>
            <a:off x="2112778" y="1943166"/>
            <a:ext cx="386737" cy="1980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00" b="1" dirty="0">
                <a:solidFill>
                  <a:schemeClr val="tx1"/>
                </a:solidFill>
              </a:rPr>
              <a:t>Safe-R</a:t>
            </a:r>
            <a:endParaRPr lang="ko-KR" altLang="en-US" sz="500" b="1" dirty="0">
              <a:solidFill>
                <a:schemeClr val="tx1"/>
              </a:solidFill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="" xmlns:a16="http://schemas.microsoft.com/office/drawing/2014/main" id="{FFB86B66-55FE-4A44-9356-DE03569A6712}"/>
              </a:ext>
            </a:extLst>
          </p:cNvPr>
          <p:cNvSpPr/>
          <p:nvPr/>
        </p:nvSpPr>
        <p:spPr>
          <a:xfrm>
            <a:off x="2098482" y="3565052"/>
            <a:ext cx="470969" cy="16718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00" b="1" dirty="0">
                <a:solidFill>
                  <a:schemeClr val="tx1"/>
                </a:solidFill>
              </a:rPr>
              <a:t>Safe-R</a:t>
            </a:r>
            <a:endParaRPr lang="ko-KR" altLang="en-US" sz="500" b="1" dirty="0">
              <a:solidFill>
                <a:schemeClr val="tx1"/>
              </a:solidFill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="" xmlns:a16="http://schemas.microsoft.com/office/drawing/2014/main" id="{AC1C40C6-8D92-4126-9BD4-13B4327126D1}"/>
              </a:ext>
            </a:extLst>
          </p:cNvPr>
          <p:cNvSpPr/>
          <p:nvPr/>
        </p:nvSpPr>
        <p:spPr>
          <a:xfrm>
            <a:off x="2112779" y="5111169"/>
            <a:ext cx="456672" cy="1980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00" b="1" dirty="0">
                <a:solidFill>
                  <a:schemeClr val="tx1"/>
                </a:solidFill>
              </a:rPr>
              <a:t>Safe-R</a:t>
            </a:r>
            <a:endParaRPr lang="ko-KR" altLang="en-US" sz="500" b="1" dirty="0">
              <a:solidFill>
                <a:schemeClr val="tx1"/>
              </a:solidFill>
            </a:endParaRPr>
          </a:p>
        </p:txBody>
      </p:sp>
      <p:cxnSp>
        <p:nvCxnSpPr>
          <p:cNvPr id="77" name="직선 연결선 76">
            <a:extLst>
              <a:ext uri="{FF2B5EF4-FFF2-40B4-BE49-F238E27FC236}">
                <a16:creationId xmlns="" xmlns:a16="http://schemas.microsoft.com/office/drawing/2014/main" id="{C7C70246-1CD8-446B-A6B7-DFD953E1B25F}"/>
              </a:ext>
            </a:extLst>
          </p:cNvPr>
          <p:cNvCxnSpPr>
            <a:cxnSpLocks/>
            <a:stCxn id="80" idx="0"/>
            <a:endCxn id="81" idx="0"/>
          </p:cNvCxnSpPr>
          <p:nvPr/>
        </p:nvCxnSpPr>
        <p:spPr>
          <a:xfrm flipV="1">
            <a:off x="2655261" y="1712505"/>
            <a:ext cx="575283" cy="120278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그림 79" descr="전.JPG">
            <a:extLst>
              <a:ext uri="{FF2B5EF4-FFF2-40B4-BE49-F238E27FC236}">
                <a16:creationId xmlns="" xmlns:a16="http://schemas.microsoft.com/office/drawing/2014/main" id="{216048F8-C487-404B-8FB7-CFCEEB0DCBF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063509">
            <a:off x="2500703" y="1762369"/>
            <a:ext cx="153782" cy="156081"/>
          </a:xfrm>
          <a:prstGeom prst="rect">
            <a:avLst/>
          </a:prstGeom>
        </p:spPr>
      </p:pic>
      <p:pic>
        <p:nvPicPr>
          <p:cNvPr id="81" name="그림 80" descr="전.JPG">
            <a:extLst>
              <a:ext uri="{FF2B5EF4-FFF2-40B4-BE49-F238E27FC236}">
                <a16:creationId xmlns="" xmlns:a16="http://schemas.microsoft.com/office/drawing/2014/main" id="{5D9D16A5-F521-4D0D-929D-4D18F6B25F0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255282">
            <a:off x="3218744" y="1584006"/>
            <a:ext cx="164853" cy="16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86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>
            <a:extLst>
              <a:ext uri="{FF2B5EF4-FFF2-40B4-BE49-F238E27FC236}">
                <a16:creationId xmlns="" xmlns:a16="http://schemas.microsoft.com/office/drawing/2014/main" id="{EF74DFF6-88C3-40A1-8C81-5A66523D34EA}"/>
              </a:ext>
            </a:extLst>
          </p:cNvPr>
          <p:cNvSpPr txBox="1">
            <a:spLocks noChangeArrowheads="1"/>
          </p:cNvSpPr>
          <p:nvPr/>
        </p:nvSpPr>
        <p:spPr>
          <a:xfrm>
            <a:off x="467543" y="130686"/>
            <a:ext cx="7485219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Ⅳ.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무선 영상 전송 관련 특허 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EE89D5C0-03D4-4148-8127-ACE6A5825189}"/>
              </a:ext>
            </a:extLst>
          </p:cNvPr>
          <p:cNvSpPr/>
          <p:nvPr/>
        </p:nvSpPr>
        <p:spPr>
          <a:xfrm>
            <a:off x="467543" y="872455"/>
            <a:ext cx="3978622" cy="5625121"/>
          </a:xfrm>
          <a:prstGeom prst="rect">
            <a:avLst/>
          </a:prstGeom>
          <a:noFill/>
          <a:ln w="6350">
            <a:solidFill>
              <a:srgbClr val="B7B7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="" xmlns:a16="http://schemas.microsoft.com/office/drawing/2014/main" id="{0D116993-20EC-456F-97ED-BD71589785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84" y="944464"/>
            <a:ext cx="3895083" cy="5508872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21EAC436-61AC-4DAA-AA2A-CD94C1C020BB}"/>
              </a:ext>
            </a:extLst>
          </p:cNvPr>
          <p:cNvSpPr/>
          <p:nvPr/>
        </p:nvSpPr>
        <p:spPr>
          <a:xfrm>
            <a:off x="4447123" y="876468"/>
            <a:ext cx="3978622" cy="5625121"/>
          </a:xfrm>
          <a:prstGeom prst="rect">
            <a:avLst/>
          </a:prstGeom>
          <a:noFill/>
          <a:ln w="6350">
            <a:solidFill>
              <a:srgbClr val="B7B7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="" xmlns:a16="http://schemas.microsoft.com/office/drawing/2014/main" id="{960CB066-305E-42D3-9A5E-C8F05608E1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92" y="936755"/>
            <a:ext cx="3895083" cy="550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93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>
            <a:extLst>
              <a:ext uri="{FF2B5EF4-FFF2-40B4-BE49-F238E27FC236}">
                <a16:creationId xmlns="" xmlns:a16="http://schemas.microsoft.com/office/drawing/2014/main" id="{EF74DFF6-88C3-40A1-8C81-5A66523D34EA}"/>
              </a:ext>
            </a:extLst>
          </p:cNvPr>
          <p:cNvSpPr txBox="1">
            <a:spLocks noChangeArrowheads="1"/>
          </p:cNvSpPr>
          <p:nvPr/>
        </p:nvSpPr>
        <p:spPr>
          <a:xfrm>
            <a:off x="467543" y="180382"/>
            <a:ext cx="7485219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Ⅳ.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무선 영상 전송 관련 특허 및 성능인증서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(EPC)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EE89D5C0-03D4-4148-8127-ACE6A5825189}"/>
              </a:ext>
            </a:extLst>
          </p:cNvPr>
          <p:cNvSpPr/>
          <p:nvPr/>
        </p:nvSpPr>
        <p:spPr>
          <a:xfrm>
            <a:off x="467543" y="872455"/>
            <a:ext cx="3978622" cy="5625121"/>
          </a:xfrm>
          <a:prstGeom prst="rect">
            <a:avLst/>
          </a:prstGeom>
          <a:noFill/>
          <a:ln w="6350">
            <a:solidFill>
              <a:srgbClr val="B7B7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="" xmlns:a16="http://schemas.microsoft.com/office/drawing/2014/main" id="{34B1AA85-F13B-4AAB-B64F-61F55CE46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99" y="918659"/>
            <a:ext cx="3908311" cy="5549100"/>
          </a:xfrm>
          <a:prstGeom prst="rect">
            <a:avLst/>
          </a:prstGeom>
        </p:spPr>
      </p:pic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="" xmlns:a16="http://schemas.microsoft.com/office/drawing/2014/main" id="{6F8DB9BE-78D8-464E-873F-65E8A47DD9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366" y="872455"/>
            <a:ext cx="3978622" cy="562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3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>
            <a:extLst>
              <a:ext uri="{FF2B5EF4-FFF2-40B4-BE49-F238E27FC236}">
                <a16:creationId xmlns="" xmlns:a16="http://schemas.microsoft.com/office/drawing/2014/main" id="{EF74DFF6-88C3-40A1-8C81-5A66523D34EA}"/>
              </a:ext>
            </a:extLst>
          </p:cNvPr>
          <p:cNvSpPr txBox="1">
            <a:spLocks noChangeArrowheads="1"/>
          </p:cNvSpPr>
          <p:nvPr/>
        </p:nvSpPr>
        <p:spPr>
          <a:xfrm>
            <a:off x="467543" y="180382"/>
            <a:ext cx="7485219" cy="339725"/>
          </a:xfrm>
          <a:prstGeom prst="rect">
            <a:avLst/>
          </a:prstGeom>
          <a:noFill/>
        </p:spPr>
        <p:txBody>
          <a:bodyPr lIns="0" rIns="0" anchor="ctr"/>
          <a:lstStyle/>
          <a:p>
            <a:pPr defTabSz="939800" fontAlgn="b">
              <a:defRPr/>
            </a:pP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Ⅳ. 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무선 영상 전송 관련 특허 및 성능인증서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(EPC)</a:t>
            </a:r>
            <a:r>
              <a:rPr lang="ko-KR" altLang="en-US" sz="2000" b="1" kern="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2000" b="1" kern="0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94FE0EB9-9E2C-4782-A92F-90C96218C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836" y="872455"/>
            <a:ext cx="3982165" cy="562512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6EEC2D46-3C28-4EDC-9706-0234F7A37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35" y="872454"/>
            <a:ext cx="3982165" cy="562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36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="" xmlns:a16="http://schemas.microsoft.com/office/drawing/2014/main" id="{DAEE59B9-3E7C-4B67-AAFD-30C209A9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15938-DB3E-4AAE-9267-EADC0FC92E0D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pic>
        <p:nvPicPr>
          <p:cNvPr id="4" name="그림 3" descr="아파트1.jpg">
            <a:extLst>
              <a:ext uri="{FF2B5EF4-FFF2-40B4-BE49-F238E27FC236}">
                <a16:creationId xmlns="" xmlns:a16="http://schemas.microsoft.com/office/drawing/2014/main" id="{8DC55E04-16A6-4483-BE6B-36E3086B2B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3577" y="2857496"/>
            <a:ext cx="2296846" cy="239080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C3B95369-AED9-4146-9DBC-6E1EE5799B1D}"/>
              </a:ext>
            </a:extLst>
          </p:cNvPr>
          <p:cNvSpPr/>
          <p:nvPr/>
        </p:nvSpPr>
        <p:spPr>
          <a:xfrm>
            <a:off x="1946812" y="1934166"/>
            <a:ext cx="6143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921120"/>
              </a:avLst>
            </a:prstTxWarp>
            <a:spAutoFit/>
          </a:bodyPr>
          <a:lstStyle/>
          <a:p>
            <a:pPr algn="ctr"/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감</a:t>
            </a:r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사</a:t>
            </a:r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합</a:t>
            </a:r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니</a:t>
            </a:r>
            <a:r>
              <a:rPr lang="ko-KR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다</a:t>
            </a:r>
            <a:r>
              <a:rPr lang="en-US" altLang="ko-KR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281449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7384</TotalTime>
  <Words>170</Words>
  <Application>Microsoft Office PowerPoint</Application>
  <PresentationFormat>화면 슬라이드 쇼(4:3)</PresentationFormat>
  <Paragraphs>67</Paragraphs>
  <Slides>8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7" baseType="lpstr">
      <vt:lpstr>HY동녘B</vt:lpstr>
      <vt:lpstr>굴림체</vt:lpstr>
      <vt:lpstr>나눔명조 ExtraBold</vt:lpstr>
      <vt:lpstr>돋움체</vt:lpstr>
      <vt:lpstr>맑은 고딕</vt:lpstr>
      <vt:lpstr>안상수2006가는</vt:lpstr>
      <vt:lpstr>Arial</vt:lpstr>
      <vt:lpstr>Wingdings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ssong</dc:creator>
  <cp:lastModifiedBy>SUMSUNG</cp:lastModifiedBy>
  <cp:revision>661</cp:revision>
  <cp:lastPrinted>2021-03-02T00:08:33Z</cp:lastPrinted>
  <dcterms:created xsi:type="dcterms:W3CDTF">2014-06-09T02:29:06Z</dcterms:created>
  <dcterms:modified xsi:type="dcterms:W3CDTF">2022-11-04T00:48:03Z</dcterms:modified>
</cp:coreProperties>
</file>